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14" r:id="rId1"/>
  </p:sldMasterIdLst>
  <p:notesMasterIdLst>
    <p:notesMasterId r:id="rId15"/>
  </p:notesMasterIdLst>
  <p:handoutMasterIdLst>
    <p:handoutMasterId r:id="rId16"/>
  </p:handoutMasterIdLst>
  <p:sldIdLst>
    <p:sldId id="322" r:id="rId2"/>
    <p:sldId id="304" r:id="rId3"/>
    <p:sldId id="315" r:id="rId4"/>
    <p:sldId id="270" r:id="rId5"/>
    <p:sldId id="274" r:id="rId6"/>
    <p:sldId id="261" r:id="rId7"/>
    <p:sldId id="276" r:id="rId8"/>
    <p:sldId id="288" r:id="rId9"/>
    <p:sldId id="318" r:id="rId10"/>
    <p:sldId id="277" r:id="rId11"/>
    <p:sldId id="289" r:id="rId12"/>
    <p:sldId id="278" r:id="rId13"/>
    <p:sldId id="286" r:id="rId14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58BBB"/>
    <a:srgbClr val="FF731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455" autoAdjust="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2"/>
    </p:cViewPr>
  </p:sorterViewPr>
  <p:notesViewPr>
    <p:cSldViewPr>
      <p:cViewPr varScale="1">
        <p:scale>
          <a:sx n="46" d="100"/>
          <a:sy n="46" d="100"/>
        </p:scale>
        <p:origin x="-1349" y="-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hu-HU"/>
              <a:t>Mészáros Márta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hu-HU"/>
              <a:t>ERASMUS tudnivalók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FD5DC46C-6F0E-4078-B770-67FAAD8DD3B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00E924DE-9158-4B79-9C81-083261ADC2C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B32E6-5B90-B726-6C2E-E698BAB15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91F3867-0F80-E807-20E6-C7FA5EFF3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29A6E-2DA0-4176-B028-C76439199B85}" type="slidenum">
              <a:rPr lang="hu-HU" altLang="hu-HU"/>
              <a:pPr/>
              <a:t>1</a:t>
            </a:fld>
            <a:endParaRPr lang="hu-HU" altLang="hu-H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DBB8A69-8713-DAB4-0905-F0006F12E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74F862-94A2-528B-7E09-EBD9D688F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207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37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93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89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7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83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0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915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492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93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74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8284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28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21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  <p:sldLayoutId id="214748452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pc.sze.hu/pannonia-letoltheto-dokumentumok-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agy@sze.hu" TargetMode="External"/><Relationship Id="rId2" Type="http://schemas.openxmlformats.org/officeDocument/2006/relationships/hyperlink" Target="http://ipc.sze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exchange@sze.h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ipc.sze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pc.sze.hu/content/index/id/384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5CC7F-3770-8489-995F-75559E986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D1A40527-8862-DD8E-F688-FDFED1854897}"/>
              </a:ext>
            </a:extLst>
          </p:cNvPr>
          <p:cNvSpPr txBox="1"/>
          <p:nvPr/>
        </p:nvSpPr>
        <p:spPr>
          <a:xfrm>
            <a:off x="5292080" y="4316906"/>
            <a:ext cx="286231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6" name="Kép 5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A45CED4A-CB75-0DC8-7BA1-9157EF37B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23863"/>
            <a:ext cx="5940146" cy="17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785225" cy="5376862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hu-HU" altLang="hu-HU" dirty="0"/>
              <a:t> </a:t>
            </a:r>
          </a:p>
          <a:p>
            <a:pPr eaLnBrk="1" hangingPunct="1">
              <a:defRPr/>
            </a:pPr>
            <a:endParaRPr lang="hu-HU" alt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52115"/>
              </p:ext>
            </p:extLst>
          </p:nvPr>
        </p:nvGraphicFramePr>
        <p:xfrm>
          <a:off x="179263" y="1241872"/>
          <a:ext cx="8785474" cy="5095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725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Bahnschrift Light" panose="020B0502040204020203" pitchFamily="34" charset="0"/>
                        </a:rPr>
                        <a:t>Tanulmányok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Bahnschrift Light" panose="020B0502040204020203" pitchFamily="34" charset="0"/>
                        </a:rPr>
                        <a:t>Szakmai gyakorlat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483">
                <a:tc>
                  <a:txBody>
                    <a:bodyPr/>
                    <a:lstStyle/>
                    <a:p>
                      <a:r>
                        <a:rPr lang="hu-HU" altLang="hu-HU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Vizsgabizonyítványok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(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Transcript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of Records) benyújtása</a:t>
                      </a:r>
                    </a:p>
                    <a:p>
                      <a:pPr algn="ctr"/>
                      <a:r>
                        <a:rPr lang="hu-HU" sz="1600" dirty="0">
                          <a:latin typeface="Bahnschrift Light" panose="020B0502040204020203" pitchFamily="34" charset="0"/>
                        </a:rPr>
                        <a:t>vagy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Kitöltött és aláírt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Learning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Agreement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after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the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mobility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dokumentumon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altLang="hu-HU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Gyakorlati igazolás 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leadása</a:t>
                      </a:r>
                    </a:p>
                    <a:p>
                      <a:pPr algn="ctr"/>
                      <a:r>
                        <a:rPr lang="hu-HU" sz="1600" dirty="0">
                          <a:latin typeface="Bahnschrift Light" panose="020B0502040204020203" pitchFamily="34" charset="0"/>
                        </a:rPr>
                        <a:t>vagy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Kitöltött és aláírt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Training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Agreement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after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the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mobility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része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Aláírt </a:t>
                      </a:r>
                      <a:r>
                        <a:rPr lang="hu-HU" altLang="hu-HU" sz="1600" dirty="0" err="1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Letter</a:t>
                      </a:r>
                      <a:r>
                        <a:rPr lang="hu-HU" altLang="hu-HU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 of </a:t>
                      </a:r>
                      <a:r>
                        <a:rPr lang="hu-HU" altLang="hu-HU" sz="1600" dirty="0" err="1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Participation</a:t>
                      </a:r>
                      <a:r>
                        <a:rPr lang="hu-HU" altLang="hu-HU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leadás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(ha az előző dokumentumokon nincs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kinntartózkodási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időtartam)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986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Formanyomtatványok letölthetőek: </a:t>
                      </a:r>
                    </a:p>
                    <a:p>
                      <a:pPr marL="109537" indent="0" algn="ctr" eaLnBrk="1" hangingPunct="1">
                        <a:lnSpc>
                          <a:spcPct val="80000"/>
                        </a:lnSpc>
                        <a:buFont typeface="Wingdings 3" pitchFamily="18" charset="2"/>
                        <a:buNone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  <a:hlinkClick r:id="rId2"/>
                        </a:rPr>
                        <a:t>https://ipc.sze.hu/pannonia-letoltheto-dokumentumok-h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5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Ha szükséges számlákkal elszámolás (EHÖK)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Hivatalos </a:t>
                      </a:r>
                      <a:r>
                        <a:rPr lang="hu-HU" altLang="hu-HU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beszámoló elkészítése 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(email információ alapján)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42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Kellemes tapasztalatok megosztása</a:t>
                      </a:r>
                      <a:r>
                        <a:rPr lang="hu-HU" altLang="hu-HU" sz="1600" baseline="0" dirty="0">
                          <a:latin typeface="Bahnschrift Light" panose="020B0502040204020203" pitchFamily="34" charset="0"/>
                        </a:rPr>
                        <a:t> (élménybeszámoló)</a:t>
                      </a:r>
                      <a:endParaRPr lang="hu-HU" altLang="hu-HU" sz="1600" dirty="0">
                        <a:latin typeface="Bahnschrift Light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érdeklődni, fogadnak-e máskor is hallgatót 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  <a:cs typeface="Arial" charset="0"/>
                        </a:rPr>
                        <a:t>☺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187624" y="2589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Tennivalók kiutazás után</a:t>
            </a:r>
            <a:endParaRPr lang="hu-HU" sz="3600" u="sng" dirty="0">
              <a:latin typeface="Bahnschrift Light" panose="020B0502040204020203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21" y="0"/>
            <a:ext cx="8229600" cy="1143000"/>
          </a:xfrm>
        </p:spPr>
        <p:txBody>
          <a:bodyPr>
            <a:normAutofit/>
          </a:bodyPr>
          <a:lstStyle/>
          <a:p>
            <a:pPr algn="ctr" defTabSz="914400">
              <a:defRPr/>
            </a:pPr>
            <a:r>
              <a:rPr lang="hu-HU" sz="3600" u="sng" dirty="0">
                <a:latin typeface="Bahnschrift Light" panose="020B0502040204020203" pitchFamily="34" charset="0"/>
              </a:rPr>
              <a:t>Szakkoordinátorok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24971" y="1165674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https://ipc.sze.hu/kapcsolat</a:t>
            </a:r>
          </a:p>
        </p:txBody>
      </p:sp>
      <p:pic>
        <p:nvPicPr>
          <p:cNvPr id="4" name="Kép 3" descr="A képen szöveg, képernyőkép, Webhely, Weblap látható&#10;&#10;Automatikusan generált leírás">
            <a:extLst>
              <a:ext uri="{FF2B5EF4-FFF2-40B4-BE49-F238E27FC236}">
                <a16:creationId xmlns:a16="http://schemas.microsoft.com/office/drawing/2014/main" id="{90F6BACE-4447-F591-38B3-001F03661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9" y="2276872"/>
            <a:ext cx="7557852" cy="42512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4000" u="sng" dirty="0">
                <a:latin typeface="Bahnschrift Light" panose="020B0502040204020203" pitchFamily="34" charset="0"/>
              </a:rPr>
              <a:t>Elérhetőségek</a:t>
            </a:r>
            <a:endParaRPr lang="hu-HU" dirty="0">
              <a:latin typeface="Bahnschrift Light" panose="020B0502040204020203" pitchFamily="34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hu-HU" sz="2400" b="1" dirty="0">
                <a:latin typeface="Bahnschrift Light" panose="020B0502040204020203" pitchFamily="34" charset="0"/>
                <a:ea typeface="+mj-ea"/>
                <a:cs typeface="+mj-cs"/>
              </a:rPr>
              <a:t>Nemzetközi Programok és </a:t>
            </a:r>
            <a:r>
              <a:rPr lang="hu-HU" sz="2400" b="1" dirty="0" err="1">
                <a:latin typeface="Bahnschrift Light" panose="020B0502040204020203" pitchFamily="34" charset="0"/>
                <a:ea typeface="+mj-ea"/>
                <a:cs typeface="+mj-cs"/>
              </a:rPr>
              <a:t>Alumni</a:t>
            </a:r>
            <a:r>
              <a:rPr lang="hu-HU" sz="2400" b="1" dirty="0">
                <a:latin typeface="Bahnschrift Light" panose="020B0502040204020203" pitchFamily="34" charset="0"/>
                <a:ea typeface="+mj-ea"/>
                <a:cs typeface="+mj-cs"/>
              </a:rPr>
              <a:t> Központ</a:t>
            </a:r>
          </a:p>
          <a:p>
            <a:pPr algn="ctr" eaLnBrk="1" hangingPunct="1">
              <a:buNone/>
            </a:pPr>
            <a:endParaRPr lang="hu-HU" sz="1000" b="1" dirty="0">
              <a:latin typeface="Bahnschrift Light" panose="020B0502040204020203" pitchFamily="34" charset="0"/>
            </a:endParaRPr>
          </a:p>
          <a:p>
            <a:pPr algn="ctr" eaLnBrk="1" hangingPunct="1">
              <a:buNone/>
            </a:pP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Honlap: </a:t>
            </a: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http://ipc.sze.hu</a:t>
            </a: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  </a:t>
            </a:r>
          </a:p>
          <a:p>
            <a:pPr algn="ctr" eaLnBrk="1" hangingPunct="1">
              <a:buNone/>
            </a:pPr>
            <a:endParaRPr lang="hu-HU" altLang="hu-HU" sz="2000" dirty="0">
              <a:latin typeface="Bahnschrift Light" panose="020B0502040204020203" pitchFamily="34" charset="0"/>
              <a:ea typeface="+mj-ea"/>
              <a:cs typeface="+mj-cs"/>
            </a:endParaRPr>
          </a:p>
          <a:p>
            <a:pPr algn="ctr">
              <a:buNone/>
            </a:pPr>
            <a:r>
              <a:rPr lang="hu-HU" altLang="hu-HU" sz="2400" b="1" dirty="0">
                <a:latin typeface="Bahnschrift Light" panose="020B0502040204020203" pitchFamily="34" charset="0"/>
                <a:ea typeface="+mj-ea"/>
                <a:cs typeface="+mj-cs"/>
              </a:rPr>
              <a:t>Nagy Ildikó</a:t>
            </a:r>
          </a:p>
          <a:p>
            <a:pPr algn="ctr">
              <a:buNone/>
            </a:pP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inagy@sze.hu</a:t>
            </a: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 </a:t>
            </a:r>
          </a:p>
          <a:p>
            <a:pPr algn="ctr">
              <a:buNone/>
            </a:pP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exchange@sze.hu</a:t>
            </a: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 </a:t>
            </a:r>
          </a:p>
          <a:p>
            <a:pPr algn="ctr">
              <a:buNone/>
            </a:pP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Telefon: 96/613-560</a:t>
            </a:r>
          </a:p>
          <a:p>
            <a:pPr algn="ctr">
              <a:buNone/>
            </a:pPr>
            <a:r>
              <a:rPr lang="hu-HU" sz="2400" dirty="0">
                <a:latin typeface="Bahnschrift Light" panose="020B0502040204020203" pitchFamily="34" charset="0"/>
              </a:rPr>
              <a:t>IG. 103. iroda</a:t>
            </a:r>
            <a:endParaRPr lang="hu-HU" altLang="hu-HU" sz="2400" dirty="0">
              <a:latin typeface="Bahnschrift Light" panose="020B0502040204020203" pitchFamily="34" charset="0"/>
              <a:ea typeface="+mj-ea"/>
              <a:cs typeface="+mj-cs"/>
            </a:endParaRPr>
          </a:p>
          <a:p>
            <a:pPr algn="ctr" eaLnBrk="1" hangingPunct="1"/>
            <a:endParaRPr lang="hu-HU" altLang="hu-HU" sz="2800" dirty="0"/>
          </a:p>
          <a:p>
            <a:pPr algn="ctr" eaLnBrk="1" hangingPunct="1"/>
            <a:endParaRPr lang="hu-HU" altLang="hu-HU" sz="2800" dirty="0"/>
          </a:p>
          <a:p>
            <a:pPr algn="ctr" eaLnBrk="1" hangingPunct="1"/>
            <a:endParaRPr lang="hu-HU" alt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985188"/>
            <a:ext cx="4680520" cy="13739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648"/>
            <a:ext cx="9036496" cy="148185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hu-HU" altLang="hu-HU" sz="5000" b="1" dirty="0">
                <a:latin typeface="Bahnschrift Light" panose="020B0502040204020203" pitchFamily="34" charset="0"/>
              </a:rPr>
              <a:t>Sikeres mobilitást kívánunk!</a:t>
            </a:r>
          </a:p>
          <a:p>
            <a:pPr algn="ctr" eaLnBrk="1" hangingPunct="1">
              <a:buFont typeface="Wingdings" pitchFamily="2" charset="2"/>
              <a:buNone/>
            </a:pPr>
            <a:endParaRPr lang="hu-HU" altLang="hu-HU" sz="6000" dirty="0">
              <a:solidFill>
                <a:schemeClr val="folHlink"/>
              </a:solidFill>
              <a:latin typeface="Bradley Hand ITC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altLang="hu-HU" sz="4000" dirty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altLang="hu-HU" sz="4000" dirty="0">
              <a:solidFill>
                <a:schemeClr val="folHlink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101741" cy="4734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Előadás tartalma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916832"/>
            <a:ext cx="7290055" cy="4023360"/>
          </a:xfrm>
        </p:spPr>
        <p:txBody>
          <a:bodyPr>
            <a:normAutofit/>
          </a:bodyPr>
          <a:lstStyle/>
          <a:p>
            <a:r>
              <a:rPr lang="hu-HU" sz="2800" kern="0" dirty="0">
                <a:latin typeface="Bahnschrift Light" panose="020B0502040204020203" pitchFamily="34" charset="0"/>
              </a:rPr>
              <a:t>Honlap: </a:t>
            </a:r>
            <a:r>
              <a:rPr lang="hu-HU" altLang="hu-HU" sz="2800" kern="0" dirty="0">
                <a:latin typeface="Baskerville Old Face" panose="02020602080505020303" pitchFamily="18" charset="0"/>
                <a:hlinkClick r:id="rId2"/>
              </a:rPr>
              <a:t>http://ipc.sze.hu</a:t>
            </a:r>
            <a:r>
              <a:rPr lang="hu-HU" altLang="hu-HU" sz="2800" kern="0" dirty="0">
                <a:latin typeface="Baskerville Old Face" panose="02020602080505020303" pitchFamily="18" charset="0"/>
              </a:rPr>
              <a:t> </a:t>
            </a:r>
          </a:p>
          <a:p>
            <a:r>
              <a:rPr lang="hu-HU" sz="2800" kern="0" dirty="0">
                <a:latin typeface="Bahnschrift Light" panose="020B0502040204020203" pitchFamily="34" charset="0"/>
              </a:rPr>
              <a:t>Alapszabályok, kötelezettségek, </a:t>
            </a:r>
          </a:p>
          <a:p>
            <a:r>
              <a:rPr lang="hu-HU" sz="2800" kern="0" dirty="0">
                <a:latin typeface="Bahnschrift Light" panose="020B0502040204020203" pitchFamily="34" charset="0"/>
              </a:rPr>
              <a:t>Ösztöndíj mértéke </a:t>
            </a:r>
          </a:p>
          <a:p>
            <a:r>
              <a:rPr lang="hu-HU" sz="2800" kern="0" dirty="0">
                <a:latin typeface="Bahnschrift Light" panose="020B0502040204020203" pitchFamily="34" charset="0"/>
              </a:rPr>
              <a:t>Teendők kiutazás előtt</a:t>
            </a:r>
          </a:p>
          <a:p>
            <a:r>
              <a:rPr lang="hu-HU" sz="2800" kern="0" dirty="0">
                <a:latin typeface="Bahnschrift Light" panose="020B0502040204020203" pitchFamily="34" charset="0"/>
              </a:rPr>
              <a:t>Teendők kiutazás közben</a:t>
            </a:r>
          </a:p>
          <a:p>
            <a:r>
              <a:rPr lang="hu-HU" sz="2800" kern="0" dirty="0">
                <a:latin typeface="Bahnschrift Light" panose="020B0502040204020203" pitchFamily="34" charset="0"/>
              </a:rPr>
              <a:t>T</a:t>
            </a:r>
            <a:r>
              <a:rPr lang="hu-HU" sz="2800" kern="0">
                <a:latin typeface="Bahnschrift Light" panose="020B0502040204020203" pitchFamily="34" charset="0"/>
              </a:rPr>
              <a:t>eendők </a:t>
            </a:r>
            <a:r>
              <a:rPr lang="hu-HU" sz="2800" kern="0" dirty="0">
                <a:latin typeface="Bahnschrift Light" panose="020B0502040204020203" pitchFamily="34" charset="0"/>
              </a:rPr>
              <a:t>kiutazás után</a:t>
            </a:r>
          </a:p>
        </p:txBody>
      </p:sp>
      <p:pic>
        <p:nvPicPr>
          <p:cNvPr id="5" name="Kép 4" descr="A képen szöveg, személy, Kommunikációs eszköz, Táblagép látható&#10;&#10;Automatikusan generált leírás">
            <a:extLst>
              <a:ext uri="{FF2B5EF4-FFF2-40B4-BE49-F238E27FC236}">
                <a16:creationId xmlns:a16="http://schemas.microsoft.com/office/drawing/2014/main" id="{32D93E61-0A5B-3A5C-2050-50CD5D5DB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50" y="3140968"/>
            <a:ext cx="3831402" cy="25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295396"/>
            <a:ext cx="6072664" cy="764704"/>
          </a:xfrm>
        </p:spPr>
        <p:txBody>
          <a:bodyPr>
            <a:normAutofit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Honlap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42634" y="1031851"/>
            <a:ext cx="882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Bahnschrift Light" panose="020B0502040204020203" pitchFamily="34" charset="0"/>
              </a:rPr>
              <a:t>ipc.sze.hu 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u-HU" sz="2800" dirty="0">
                <a:latin typeface="Bahnschrift Light" panose="020B0502040204020203" pitchFamily="34" charset="0"/>
              </a:rPr>
              <a:t> Hallgató 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u-HU" sz="2800" dirty="0">
                <a:latin typeface="Bahnschrift Light" panose="020B0502040204020203" pitchFamily="34" charset="0"/>
              </a:rPr>
              <a:t> Pannónia ösztöndíj program</a:t>
            </a:r>
          </a:p>
        </p:txBody>
      </p:sp>
      <p:pic>
        <p:nvPicPr>
          <p:cNvPr id="8" name="Tartalom helye 7" descr="A képen szöveg, képernyőkép, Webhely, Weblap látható&#10;&#10;Automatikusan generált leírás">
            <a:extLst>
              <a:ext uri="{FF2B5EF4-FFF2-40B4-BE49-F238E27FC236}">
                <a16:creationId xmlns:a16="http://schemas.microsoft.com/office/drawing/2014/main" id="{EF81D640-4FE8-B69D-4B90-88162C33D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52104"/>
            <a:ext cx="2569170" cy="15121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Kép 5" descr="A képen szöveg, képernyőkép, ruházat, Webhely látható&#10;&#10;Automatikusan generált leírás">
            <a:extLst>
              <a:ext uri="{FF2B5EF4-FFF2-40B4-BE49-F238E27FC236}">
                <a16:creationId xmlns:a16="http://schemas.microsoft.com/office/drawing/2014/main" id="{04248353-096A-05DF-170D-A8A6CC4E3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1" y="1611507"/>
            <a:ext cx="3372087" cy="1416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Kép 8" descr="A képen szöveg, képernyőkép, Webhely, Weblap látható&#10;&#10;Automatikusan generált leírás">
            <a:extLst>
              <a:ext uri="{FF2B5EF4-FFF2-40B4-BE49-F238E27FC236}">
                <a16:creationId xmlns:a16="http://schemas.microsoft.com/office/drawing/2014/main" id="{1290E70E-9ECA-118F-B502-086E0583B2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37" y="3140968"/>
            <a:ext cx="3723461" cy="16561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65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062664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u="sng" dirty="0">
                <a:latin typeface="Bahnschrift Light" panose="020B0502040204020203" pitchFamily="34" charset="0"/>
              </a:rPr>
              <a:t>PANNÓNIA ösztöndíj alapszabályai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68952" cy="463073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aktív hallgatói jogviszony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min. 1 lezárt félév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solidFill>
                  <a:srgbClr val="FF0000"/>
                </a:solidFill>
                <a:latin typeface="Bahnschrift Light" panose="020B0502040204020203" pitchFamily="34" charset="0"/>
              </a:rPr>
              <a:t>hosszútávú mobilitás: min. 2 hónap</a:t>
            </a:r>
            <a:br>
              <a:rPr lang="hu-HU" altLang="hu-HU" sz="1800" dirty="0">
                <a:solidFill>
                  <a:srgbClr val="FF0000"/>
                </a:solidFill>
                <a:latin typeface="Bahnschrift Light" panose="020B0502040204020203" pitchFamily="34" charset="0"/>
              </a:rPr>
            </a:br>
            <a:r>
              <a:rPr lang="hu-HU" altLang="hu-HU" sz="1800" dirty="0">
                <a:solidFill>
                  <a:srgbClr val="FF0000"/>
                </a:solidFill>
                <a:latin typeface="Bahnschrift Light" panose="020B0502040204020203" pitchFamily="34" charset="0"/>
              </a:rPr>
              <a:t>rövidtávú mobilitás: 2-30 nap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egy hallgató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max</a:t>
            </a:r>
            <a:r>
              <a:rPr lang="hu-HU" altLang="hu-HU" sz="1800" dirty="0">
                <a:latin typeface="Bahnschrift Light" panose="020B0502040204020203" pitchFamily="34" charset="0"/>
              </a:rPr>
              <a:t>. 360 nap/ciklus kaphat Pannónia jogosultságot 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kiutazás csak szerződött intézménybe (tanulmányok)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szakmai gyakorlati helyet önállóan kell keresni</a:t>
            </a:r>
          </a:p>
          <a:p>
            <a:pPr>
              <a:spcBef>
                <a:spcPts val="1200"/>
              </a:spcBef>
            </a:pPr>
            <a:r>
              <a:rPr lang="hu-HU" altLang="hu-HU" sz="1800" dirty="0" err="1">
                <a:latin typeface="Bahnschrift Light" panose="020B0502040204020203" pitchFamily="34" charset="0"/>
              </a:rPr>
              <a:t>Learning</a:t>
            </a:r>
            <a:r>
              <a:rPr lang="hu-HU" altLang="hu-HU" sz="1800" dirty="0">
                <a:latin typeface="Bahnschrift Light" panose="020B0502040204020203" pitchFamily="34" charset="0"/>
              </a:rPr>
              <a:t>/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Training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Agreement</a:t>
            </a:r>
            <a:r>
              <a:rPr lang="hu-HU" altLang="hu-HU" sz="1800" dirty="0">
                <a:latin typeface="Bahnschrift Light" panose="020B0502040204020203" pitchFamily="34" charset="0"/>
              </a:rPr>
              <a:t> aláírása kötelező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ösztöndíjszerződés kötése kötelező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solidFill>
                  <a:srgbClr val="FF0000"/>
                </a:solidFill>
                <a:latin typeface="Bahnschrift Light" panose="020B0502040204020203" pitchFamily="34" charset="0"/>
              </a:rPr>
              <a:t>mobilitás idején szerzett krediteket el kell ismertetni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1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151825"/>
            <a:ext cx="2157137" cy="14380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5157191"/>
            <a:ext cx="2157137" cy="1432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34272"/>
            <a:ext cx="8856984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600" u="sng" dirty="0">
                <a:latin typeface="Bahnschrift Light" panose="020B0502040204020203" pitchFamily="34" charset="0"/>
              </a:rPr>
              <a:t>Pannónia hallgató kötelezettségei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32580"/>
              </p:ext>
            </p:extLst>
          </p:nvPr>
        </p:nvGraphicFramePr>
        <p:xfrm>
          <a:off x="539552" y="1277272"/>
          <a:ext cx="8064896" cy="493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307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Bahnschrift Light" panose="020B0502040204020203" pitchFamily="34" charset="0"/>
                        </a:rPr>
                        <a:t>Tanulmányok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Bahnschrift Light" panose="020B0502040204020203" pitchFamily="34" charset="0"/>
                        </a:rPr>
                        <a:t>Szakmai gyakorlat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07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Aktív félév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3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Hazai egyetemi beiratkozás + költségtérítés </a:t>
                      </a:r>
                      <a:r>
                        <a:rPr lang="hu-HU" altLang="hu-HU" sz="2000" baseline="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(ha van)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Ösztöndíjszerződés teljesítése</a:t>
                      </a:r>
                      <a:endParaRPr lang="hu-HU" sz="20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Adott ideig a partnerintézményben tanulni / dolgozni </a:t>
                      </a:r>
                      <a:br>
                        <a:rPr lang="hu-HU" altLang="hu-HU" sz="2000" dirty="0">
                          <a:latin typeface="Bahnschrift Light" panose="020B0502040204020203" pitchFamily="34" charset="0"/>
                        </a:rPr>
                      </a:b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(napra pontosan)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8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Előírt tanulmányi</a:t>
                      </a:r>
                      <a:r>
                        <a:rPr lang="hu-HU" altLang="hu-HU" sz="2000" baseline="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kötelezettségét teljesíti: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30 felvett kredit/szemeszter (hazaival együtt), melyből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latin typeface="Bahnschrift Light" panose="020B0502040204020203" pitchFamily="34" charset="0"/>
                        </a:rPr>
                        <a:t>min. 15 kredit szakmai tárgyat külföldön teljesít és elismertet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Bahnschrift Light" panose="020B0502040204020203" pitchFamily="34" charset="0"/>
                        </a:rPr>
                        <a:t>Előírt gyakorlati kötelezettségét teljesíti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Bahnschrift Light" panose="020B0502040204020203" pitchFamily="34" charset="0"/>
                        </a:rPr>
                        <a:t>+ Előírt hazai vizsgakötelezettségét teljesíti (ha van)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32" y="171663"/>
            <a:ext cx="8710736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u="sng" dirty="0">
                <a:latin typeface="Bahnschrift Light" panose="020B0502040204020203" pitchFamily="34" charset="0"/>
              </a:rPr>
              <a:t>Ösztöndíj mértéke: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26195" y="1314662"/>
            <a:ext cx="7992888" cy="4844333"/>
          </a:xfrm>
        </p:spPr>
        <p:txBody>
          <a:bodyPr>
            <a:normAutofit/>
          </a:bodyPr>
          <a:lstStyle/>
          <a:p>
            <a:r>
              <a:rPr lang="hu-HU" altLang="hu-HU" sz="2000" dirty="0">
                <a:latin typeface="Bahnschrift Light" panose="020B0502040204020203" pitchFamily="34" charset="0"/>
              </a:rPr>
              <a:t>Pannónia havi ösztöndíj országcsoportok szerint</a:t>
            </a:r>
            <a:br>
              <a:rPr lang="hu-HU" altLang="hu-HU" sz="2000" dirty="0">
                <a:latin typeface="Bahnschrift Light" panose="020B0502040204020203" pitchFamily="34" charset="0"/>
              </a:rPr>
            </a:br>
            <a:r>
              <a:rPr lang="hu-HU" altLang="hu-HU" sz="2000" dirty="0">
                <a:latin typeface="Bahnschrift Light" panose="020B0502040204020203" pitchFamily="34" charset="0"/>
              </a:rPr>
              <a:t>	csak kiegészítés</a:t>
            </a:r>
            <a:br>
              <a:rPr lang="hu-HU" altLang="hu-HU" sz="2000" dirty="0">
                <a:latin typeface="Bahnschrift Light" panose="020B0502040204020203" pitchFamily="34" charset="0"/>
              </a:rPr>
            </a:br>
            <a:r>
              <a:rPr lang="hu-HU" altLang="hu-HU" sz="2000" dirty="0">
                <a:latin typeface="Bahnschrift Light" panose="020B0502040204020203" pitchFamily="34" charset="0"/>
              </a:rPr>
              <a:t>	napi elszámolás – 30 napos pénzügyi hónap a projektben</a:t>
            </a:r>
          </a:p>
          <a:p>
            <a:r>
              <a:rPr lang="hu-HU" altLang="hu-HU" sz="2000" dirty="0">
                <a:latin typeface="Bahnschrift Light" panose="020B0502040204020203" pitchFamily="34" charset="0"/>
              </a:rPr>
              <a:t>tandíjmentesség partner egyetemnél</a:t>
            </a:r>
          </a:p>
          <a:p>
            <a:r>
              <a:rPr lang="hu-HU" altLang="hu-HU" sz="2000" dirty="0">
                <a:latin typeface="Bahnschrift Light" panose="020B0502040204020203" pitchFamily="34" charset="0"/>
              </a:rPr>
              <a:t>hazai ösztöndíj</a:t>
            </a:r>
          </a:p>
          <a:p>
            <a:endParaRPr lang="hu-HU" altLang="hu-HU" sz="2000" dirty="0">
              <a:latin typeface="Bahnschrift Light" panose="020B0502040204020203" pitchFamily="34" charset="0"/>
            </a:endParaRPr>
          </a:p>
          <a:p>
            <a:endParaRPr lang="hu-HU" altLang="hu-HU" sz="20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hu-HU" sz="2000" u="sng" dirty="0">
                <a:latin typeface="Bahnschrift Light" panose="020B0502040204020203" pitchFamily="34" charset="0"/>
              </a:rPr>
              <a:t>Egyéb források</a:t>
            </a:r>
            <a:endParaRPr lang="hu-HU" altLang="hu-HU" sz="2000" dirty="0">
              <a:latin typeface="Bahnschrift Light" panose="020B0502040204020203" pitchFamily="34" charset="0"/>
            </a:endParaRPr>
          </a:p>
          <a:p>
            <a:r>
              <a:rPr lang="hu-HU" dirty="0">
                <a:latin typeface="Bahnschrift Light" panose="020B0502040204020203" pitchFamily="34" charset="0"/>
              </a:rPr>
              <a:t>EHÖK utazási támogatás </a:t>
            </a:r>
            <a:br>
              <a:rPr lang="hu-HU" dirty="0">
                <a:latin typeface="Bahnschrift Light" panose="020B0502040204020203" pitchFamily="34" charset="0"/>
              </a:rPr>
            </a:br>
            <a:r>
              <a:rPr lang="hu-HU" dirty="0">
                <a:latin typeface="Bahnschrift Light" panose="020B0502040204020203" pitchFamily="34" charset="0"/>
              </a:rPr>
              <a:t>(számla ellenében) ehok.sze.hu </a:t>
            </a:r>
          </a:p>
          <a:p>
            <a:r>
              <a:rPr lang="hu-HU" dirty="0">
                <a:latin typeface="Bahnschrift Light" panose="020B0502040204020203" pitchFamily="34" charset="0"/>
              </a:rPr>
              <a:t>Diákhitel külföldi </a:t>
            </a:r>
            <a:br>
              <a:rPr lang="hu-HU" dirty="0">
                <a:latin typeface="Bahnschrift Light" panose="020B0502040204020203" pitchFamily="34" charset="0"/>
              </a:rPr>
            </a:br>
            <a:r>
              <a:rPr lang="hu-HU" dirty="0">
                <a:latin typeface="Bahnschrift Light" panose="020B0502040204020203" pitchFamily="34" charset="0"/>
              </a:rPr>
              <a:t>tanulmányokhoz, </a:t>
            </a:r>
            <a:br>
              <a:rPr lang="hu-HU" dirty="0">
                <a:latin typeface="Bahnschrift Light" panose="020B0502040204020203" pitchFamily="34" charset="0"/>
              </a:rPr>
            </a:br>
            <a:r>
              <a:rPr lang="hu-HU" dirty="0">
                <a:latin typeface="Bahnschrift Light" panose="020B0502040204020203" pitchFamily="34" charset="0"/>
              </a:rPr>
              <a:t>szakmai gyakorlathoz </a:t>
            </a:r>
          </a:p>
          <a:p>
            <a:pPr marL="109537" indent="0" eaLnBrk="1" hangingPunct="1">
              <a:buNone/>
            </a:pPr>
            <a:endParaRPr lang="hu-HU" altLang="hu-HU" dirty="0">
              <a:latin typeface="Bahnschrift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11" y="2996952"/>
            <a:ext cx="4104455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211708" y="40640"/>
            <a:ext cx="8777734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u="sng" dirty="0">
                <a:latin typeface="Bahnschrift Light" panose="020B0502040204020203" pitchFamily="34" charset="0"/>
              </a:rPr>
              <a:t>Tennivalók kiutazás előtt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idx="1"/>
          </p:nvPr>
        </p:nvSpPr>
        <p:spPr>
          <a:xfrm>
            <a:off x="315913" y="908050"/>
            <a:ext cx="8569325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hu-HU" altLang="hu-HU" sz="22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6876"/>
              </p:ext>
            </p:extLst>
          </p:nvPr>
        </p:nvGraphicFramePr>
        <p:xfrm>
          <a:off x="352103" y="798830"/>
          <a:ext cx="8496944" cy="581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Bahnschrift Light" panose="020B0502040204020203" pitchFamily="34" charset="0"/>
                        </a:rPr>
                        <a:t>Tanulmányok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Bahnschrift Light" panose="020B0502040204020203" pitchFamily="34" charset="0"/>
                        </a:rPr>
                        <a:t>Szakmai</a:t>
                      </a:r>
                      <a:r>
                        <a:rPr lang="hu-HU" sz="1800" baseline="0" dirty="0">
                          <a:latin typeface="Bahnschrift Light" panose="020B0502040204020203" pitchFamily="34" charset="0"/>
                        </a:rPr>
                        <a:t> gyakorlat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Nominálás</a:t>
                      </a:r>
                      <a:r>
                        <a:rPr lang="hu-HU" altLang="hu-HU" sz="1800" baseline="0" dirty="0">
                          <a:latin typeface="Bahnschrift Light" panose="020B0502040204020203" pitchFamily="34" charset="0"/>
                        </a:rPr>
                        <a:t> után j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elentkezés a fogadó intézménynél (Határidők, formanyomtatványok)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Jelentkezés a fogadó intézménynél (keresni gyakorlati helyet)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Engedély szakfelelőstől és az intézeti szakkoordinátortól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endParaRPr lang="hu-HU" altLang="hu-H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Learning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Agreement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(LA) elkészítése: Tantárgyak kiválasztása, egyeztetése a szakfelelőssel/kari koordinátorral</a:t>
                      </a:r>
                      <a:br>
                        <a:rPr lang="hu-HU" altLang="hu-HU" sz="1800" dirty="0">
                          <a:latin typeface="Bahnschrift Light" panose="020B0502040204020203" pitchFamily="34" charset="0"/>
                        </a:rPr>
                      </a:b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Online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Learning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Agreement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: 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Training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Agreement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(TA) elkészítése, egyeztetése a szakfelelőssel/kari koordinátorral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Kedvezményes tanrend kérelem (TO-n keresztül)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Szállásfoglalás, utazás megszervezése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Biztosítás (Európai Egészségbiztosítási Kártya + BBP)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Európai Egészségbiztosítási Kártya+ </a:t>
                      </a:r>
                      <a:r>
                        <a:rPr lang="hu-HU" altLang="hu-HU" sz="1800" b="1" u="sng" dirty="0">
                          <a:latin typeface="Bahnschrift Light" panose="020B0502040204020203" pitchFamily="34" charset="0"/>
                        </a:rPr>
                        <a:t>felelősségbiztosítás!</a:t>
                      </a:r>
                      <a:r>
                        <a:rPr lang="hu-HU" altLang="hu-HU" sz="1800" b="1" u="none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b="0" u="none" dirty="0">
                          <a:latin typeface="Bahnschrift Light" panose="020B0502040204020203" pitchFamily="34" charset="0"/>
                        </a:rPr>
                        <a:t>+ BBP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Ösztöndíjszerződés</a:t>
                      </a:r>
                      <a:r>
                        <a:rPr lang="hu-HU" altLang="hu-HU" sz="1800" baseline="0" dirty="0">
                          <a:latin typeface="Bahnschrift Light" panose="020B0502040204020203" pitchFamily="34" charset="0"/>
                        </a:rPr>
                        <a:t> megkötése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utaláshoz</a:t>
                      </a:r>
                    </a:p>
                    <a:p>
                      <a:pPr lvl="5" algn="l"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forintban</a:t>
                      </a:r>
                    </a:p>
                    <a:p>
                      <a:pPr lvl="5" algn="l"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akár kiutazás után is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defRPr/>
                      </a:pP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Formanyomtatványok letölthetőek: </a:t>
                      </a:r>
                    </a:p>
                    <a:p>
                      <a:pPr marL="109537" indent="0" algn="ctr" eaLnBrk="1" hangingPunct="1">
                        <a:lnSpc>
                          <a:spcPct val="80000"/>
                        </a:lnSpc>
                        <a:buFont typeface="Wingdings 3" pitchFamily="18" charset="2"/>
                        <a:buNone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  <a:hlinkClick r:id="rId3"/>
                        </a:rPr>
                        <a:t>http://ipc.sze.hu/content/index/id/3845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H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1377"/>
            <a:ext cx="8784976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u="sng" dirty="0">
                <a:latin typeface="Bahnschrift Light" panose="020B0502040204020203" pitchFamily="34" charset="0"/>
              </a:rPr>
              <a:t>Tennivalók kiutazás után (partnerintézménynél)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89087" y="1628800"/>
            <a:ext cx="8663433" cy="35283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latin typeface="Bahnschrift" panose="020B0502040204020203" pitchFamily="34" charset="0"/>
                <a:cs typeface="Arial" charset="0"/>
              </a:rPr>
              <a:t> </a:t>
            </a:r>
            <a:r>
              <a:rPr lang="hu-HU" altLang="hu-HU" dirty="0">
                <a:latin typeface="Bahnschrift Light" panose="020B0502040204020203" pitchFamily="34" charset="0"/>
                <a:cs typeface="Arial" charset="0"/>
              </a:rPr>
              <a:t>tanulni (kötelező)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latin typeface="Bahnschrift Light" panose="020B0502040204020203" pitchFamily="34" charset="0"/>
                <a:cs typeface="Arial" charset="0"/>
              </a:rPr>
              <a:t> szórakozni (opcionális)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dirty="0">
                <a:latin typeface="Bahnschrift Light" panose="020B0502040204020203" pitchFamily="34" charset="0"/>
                <a:cs typeface="Arial" charset="0"/>
              </a:rPr>
              <a:t> élményeket szerezni (elkerülhetetlen)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577357"/>
            <a:ext cx="3996444" cy="273630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7" y="3565117"/>
            <a:ext cx="3767346" cy="27485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49" y="573741"/>
            <a:ext cx="7615759" cy="1199075"/>
          </a:xfrm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3500" u="sng" dirty="0">
                <a:latin typeface="Bahnschrift Light" panose="020B0502040204020203" pitchFamily="34" charset="0"/>
              </a:rPr>
              <a:t>Tennivalók kiutazás közben</a:t>
            </a:r>
            <a:br>
              <a:rPr lang="hu-HU" sz="3500" u="sng" dirty="0">
                <a:latin typeface="Bahnschrift Light" panose="020B0502040204020203" pitchFamily="34" charset="0"/>
              </a:rPr>
            </a:br>
            <a:endParaRPr lang="hu-HU" sz="3500" u="sng" dirty="0">
              <a:latin typeface="Bahnschrift Light" panose="020B0502040204020203" pitchFamily="34" charset="0"/>
            </a:endParaRPr>
          </a:p>
        </p:txBody>
      </p:sp>
      <p:sp>
        <p:nvSpPr>
          <p:cNvPr id="4" name="Alcím 2"/>
          <p:cNvSpPr>
            <a:spLocks noGrp="1"/>
          </p:cNvSpPr>
          <p:nvPr>
            <p:ph idx="1"/>
          </p:nvPr>
        </p:nvSpPr>
        <p:spPr>
          <a:xfrm>
            <a:off x="539553" y="1772816"/>
            <a:ext cx="7615758" cy="43590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000" dirty="0">
                <a:latin typeface="Bahnschrift Light" panose="020B0502040204020203" pitchFamily="34" charset="0"/>
              </a:rPr>
              <a:t>Ha változás történik az eredeti dokumentumhoz képest, ki kell tölteni a „</a:t>
            </a:r>
            <a:r>
              <a:rPr lang="en-GB" sz="2000" dirty="0">
                <a:latin typeface="Bahnschrift Light" panose="020B0502040204020203" pitchFamily="34" charset="0"/>
              </a:rPr>
              <a:t>Exceptional changes to the learning agreement</a:t>
            </a:r>
            <a:r>
              <a:rPr lang="hu-HU" sz="2000" dirty="0">
                <a:latin typeface="Bahnschrift Light" panose="020B0502040204020203" pitchFamily="34" charset="0"/>
              </a:rPr>
              <a:t>” (DURING </a:t>
            </a:r>
            <a:r>
              <a:rPr lang="hu-HU" sz="2000" dirty="0" err="1">
                <a:latin typeface="Bahnschrift Light" panose="020B0502040204020203" pitchFamily="34" charset="0"/>
              </a:rPr>
              <a:t>the</a:t>
            </a:r>
            <a:r>
              <a:rPr lang="hu-HU" sz="2000" dirty="0">
                <a:latin typeface="Bahnschrift Light" panose="020B0502040204020203" pitchFamily="34" charset="0"/>
              </a:rPr>
              <a:t> </a:t>
            </a:r>
            <a:r>
              <a:rPr lang="hu-HU" sz="2000" dirty="0" err="1">
                <a:latin typeface="Bahnschrift Light" panose="020B0502040204020203" pitchFamily="34" charset="0"/>
              </a:rPr>
              <a:t>mobility</a:t>
            </a:r>
            <a:r>
              <a:rPr lang="hu-HU" sz="2000" dirty="0">
                <a:latin typeface="Bahnschrift Light" panose="020B0502040204020203" pitchFamily="34" charset="0"/>
              </a:rPr>
              <a:t>) részt</a:t>
            </a:r>
          </a:p>
          <a:p>
            <a:pPr>
              <a:spcBef>
                <a:spcPts val="0"/>
              </a:spcBef>
            </a:pPr>
            <a:endParaRPr lang="hu-HU" sz="2000" dirty="0">
              <a:latin typeface="Bahnschrift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hu-HU" sz="2000" dirty="0">
                <a:latin typeface="Bahnschrift Light" panose="020B0502040204020203" pitchFamily="34" charset="0"/>
              </a:rPr>
              <a:t>Tantárgy törlése/ Új tantárgy felvétele</a:t>
            </a:r>
          </a:p>
          <a:p>
            <a:pPr>
              <a:spcBef>
                <a:spcPts val="0"/>
              </a:spcBef>
            </a:pPr>
            <a:endParaRPr lang="hu-HU" sz="2000" dirty="0">
              <a:latin typeface="Bahnschrift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hu-HU" sz="2000" dirty="0">
                <a:latin typeface="Bahnschrift Light" panose="020B0502040204020203" pitchFamily="34" charset="0"/>
              </a:rPr>
              <a:t>Mobilitás időtartama</a:t>
            </a:r>
          </a:p>
          <a:p>
            <a:pPr>
              <a:spcBef>
                <a:spcPts val="0"/>
              </a:spcBef>
            </a:pPr>
            <a:endParaRPr lang="hu-HU" sz="2000" dirty="0">
              <a:solidFill>
                <a:srgbClr val="FF0000"/>
              </a:solidFill>
              <a:latin typeface="Bahnschrift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hu-HU" sz="2000" dirty="0">
                <a:solidFill>
                  <a:srgbClr val="FF0000"/>
                </a:solidFill>
                <a:latin typeface="Bahnschrift Light" panose="020B0502040204020203" pitchFamily="34" charset="0"/>
              </a:rPr>
              <a:t>Az új dokumentumot is alá kell íratni a szakkoordinátorral</a:t>
            </a:r>
          </a:p>
          <a:p>
            <a:endParaRPr lang="hu-HU" sz="1400" dirty="0"/>
          </a:p>
        </p:txBody>
      </p:sp>
      <p:pic>
        <p:nvPicPr>
          <p:cNvPr id="8" name="Kép 7" descr="A képen szöveg, szeg, Fakocka, mérőléc látható&#10;&#10;Automatikusan generált leírás">
            <a:extLst>
              <a:ext uri="{FF2B5EF4-FFF2-40B4-BE49-F238E27FC236}">
                <a16:creationId xmlns:a16="http://schemas.microsoft.com/office/drawing/2014/main" id="{DD8C81F4-641C-1C54-925F-F6E77DE1B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26037"/>
            <a:ext cx="3007246" cy="19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9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</TotalTime>
  <Words>553</Words>
  <Application>Microsoft Office PowerPoint</Application>
  <PresentationFormat>Diavetítés a képernyőre (4:3 oldalarány)</PresentationFormat>
  <Paragraphs>103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4" baseType="lpstr">
      <vt:lpstr>Arial</vt:lpstr>
      <vt:lpstr>Bahnschrift</vt:lpstr>
      <vt:lpstr>Bahnschrift Light</vt:lpstr>
      <vt:lpstr>Baskerville Old Face</vt:lpstr>
      <vt:lpstr>Bradley Hand ITC</vt:lpstr>
      <vt:lpstr>Calibri</vt:lpstr>
      <vt:lpstr>Calibri Light</vt:lpstr>
      <vt:lpstr>Times New Roman</vt:lpstr>
      <vt:lpstr>Wingdings</vt:lpstr>
      <vt:lpstr>Wingdings 3</vt:lpstr>
      <vt:lpstr>Office-téma</vt:lpstr>
      <vt:lpstr>PowerPoint-bemutató</vt:lpstr>
      <vt:lpstr>Előadás tartalma</vt:lpstr>
      <vt:lpstr>Honlap</vt:lpstr>
      <vt:lpstr>PANNÓNIA ösztöndíj alapszabályai</vt:lpstr>
      <vt:lpstr>Pannónia hallgató kötelezettségei</vt:lpstr>
      <vt:lpstr>Ösztöndíj mértéke:</vt:lpstr>
      <vt:lpstr>Tennivalók kiutazás előtt</vt:lpstr>
      <vt:lpstr>Tennivalók kiutazás után (partnerintézménynél)</vt:lpstr>
      <vt:lpstr>Tennivalók kiutazás közben </vt:lpstr>
      <vt:lpstr>PowerPoint-bemutató</vt:lpstr>
      <vt:lpstr>Szakkoordinátorok</vt:lpstr>
      <vt:lpstr>Elérhetőségek</vt:lpstr>
      <vt:lpstr>PowerPoint-bemutató</vt:lpstr>
    </vt:vector>
  </TitlesOfParts>
  <Company>Főig.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tudnivalók</dc:title>
  <dc:creator>mmzs</dc:creator>
  <cp:lastModifiedBy>Kerpics Kinga</cp:lastModifiedBy>
  <cp:revision>242</cp:revision>
  <cp:lastPrinted>2018-04-24T06:35:33Z</cp:lastPrinted>
  <dcterms:created xsi:type="dcterms:W3CDTF">2002-04-19T09:32:08Z</dcterms:created>
  <dcterms:modified xsi:type="dcterms:W3CDTF">2025-01-08T09:38:13Z</dcterms:modified>
</cp:coreProperties>
</file>