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514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4" r:id="rId3"/>
    <p:sldId id="315" r:id="rId4"/>
    <p:sldId id="270" r:id="rId5"/>
    <p:sldId id="294" r:id="rId6"/>
    <p:sldId id="274" r:id="rId7"/>
    <p:sldId id="261" r:id="rId8"/>
    <p:sldId id="321" r:id="rId9"/>
    <p:sldId id="276" r:id="rId10"/>
    <p:sldId id="302" r:id="rId11"/>
    <p:sldId id="303" r:id="rId12"/>
    <p:sldId id="317" r:id="rId13"/>
    <p:sldId id="318" r:id="rId14"/>
    <p:sldId id="319" r:id="rId15"/>
    <p:sldId id="288" r:id="rId16"/>
    <p:sldId id="277" r:id="rId17"/>
    <p:sldId id="289" r:id="rId18"/>
    <p:sldId id="278" r:id="rId19"/>
    <p:sldId id="286" r:id="rId20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458BBB"/>
    <a:srgbClr val="FF7313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66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2"/>
    </p:cViewPr>
  </p:sorterViewPr>
  <p:notesViewPr>
    <p:cSldViewPr>
      <p:cViewPr varScale="1">
        <p:scale>
          <a:sx n="46" d="100"/>
          <a:sy n="46" d="100"/>
        </p:scale>
        <p:origin x="-1349" y="-6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r>
              <a:rPr lang="hu-HU"/>
              <a:t>Mészáros Márta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r>
              <a:rPr lang="hu-HU"/>
              <a:t>ERASMUS tudnivalók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FD5DC46C-6F0E-4078-B770-67FAAD8DD3B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 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00E924DE-9158-4B79-9C81-083261ADC2C9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29A6E-2DA0-4176-B028-C76439199B85}" type="slidenum">
              <a:rPr lang="hu-HU" altLang="hu-HU"/>
              <a:pPr/>
              <a:t>1</a:t>
            </a:fld>
            <a:endParaRPr lang="hu-HU" altLang="hu-HU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137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893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5895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674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683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0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5915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1492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393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974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8284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28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921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  <p:sldLayoutId id="2147484516" r:id="rId2"/>
    <p:sldLayoutId id="2147484517" r:id="rId3"/>
    <p:sldLayoutId id="2147484518" r:id="rId4"/>
    <p:sldLayoutId id="2147484519" r:id="rId5"/>
    <p:sldLayoutId id="2147484520" r:id="rId6"/>
    <p:sldLayoutId id="2147484521" r:id="rId7"/>
    <p:sldLayoutId id="2147484522" r:id="rId8"/>
    <p:sldLayoutId id="2147484523" r:id="rId9"/>
    <p:sldLayoutId id="2147484524" r:id="rId10"/>
    <p:sldLayoutId id="2147484525" r:id="rId11"/>
    <p:sldLayoutId id="214748452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exchange@sze.hu" TargetMode="External"/><Relationship Id="rId2" Type="http://schemas.openxmlformats.org/officeDocument/2006/relationships/hyperlink" Target="mailto:inagy@sze.h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ipc.sze.hu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ipc.sze.h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ernship.eu/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erasmusinter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placement-uk.com/" TargetMode="External"/><Relationship Id="rId4" Type="http://schemas.openxmlformats.org/officeDocument/2006/relationships/hyperlink" Target="http://ipc.sze.hu/szakmai-gyakorla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1133618" y="2348880"/>
            <a:ext cx="7020780" cy="12839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hu-HU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Light" panose="020B0502040204020203" pitchFamily="34" charset="0"/>
              </a:rPr>
              <a:t>PANNÓNIA+ PROGRAM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5292080" y="4316906"/>
            <a:ext cx="2862318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6" name="Kép 5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458307CC-329D-2A2A-99A1-DF139172EA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35" y="4005064"/>
            <a:ext cx="5940146" cy="17820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188640"/>
            <a:ext cx="10153128" cy="36004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kumimoji="0" lang="hu-HU" sz="2800" b="0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Learning</a:t>
            </a:r>
            <a:r>
              <a:rPr kumimoji="0" lang="hu-HU" sz="2800" b="0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kumimoji="0" lang="hu-HU" sz="2800" b="0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Agreement</a:t>
            </a:r>
            <a:r>
              <a:rPr kumimoji="0" lang="hu-HU" sz="2800" b="0" dirty="0">
                <a:solidFill>
                  <a:schemeClr val="tx1"/>
                </a:solidFill>
                <a:latin typeface="Bahnschrift Light" panose="020B0502040204020203" pitchFamily="34" charset="0"/>
              </a:rPr>
              <a:t> (LA) for </a:t>
            </a:r>
            <a:r>
              <a:rPr kumimoji="0" lang="hu-HU" sz="2800" b="0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Studies</a:t>
            </a:r>
            <a:r>
              <a:rPr kumimoji="0" lang="hu-HU" sz="2800" b="0" dirty="0">
                <a:solidFill>
                  <a:schemeClr val="tx1"/>
                </a:solidFill>
                <a:latin typeface="Bahnschrift Light" panose="020B0502040204020203" pitchFamily="34" charset="0"/>
              </a:rPr>
              <a:t> BEFORE mobility </a:t>
            </a:r>
          </a:p>
        </p:txBody>
      </p:sp>
      <p:pic>
        <p:nvPicPr>
          <p:cNvPr id="9" name="Kép 8" descr="A képen szöveg, képernyőkép, diagram, Párhuzamos látható&#10;&#10;Automatikusan generált leírás">
            <a:extLst>
              <a:ext uri="{FF2B5EF4-FFF2-40B4-BE49-F238E27FC236}">
                <a16:creationId xmlns:a16="http://schemas.microsoft.com/office/drawing/2014/main" id="{8FF1237D-CA15-F046-7E73-B5D6604C4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2323"/>
            <a:ext cx="9144000" cy="427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0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3508" y="188640"/>
            <a:ext cx="9000492" cy="36004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kumimoji="0" lang="hu-HU" sz="2800" b="0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Learning</a:t>
            </a:r>
            <a:r>
              <a:rPr kumimoji="0" lang="hu-HU" sz="2800" b="0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kumimoji="0" lang="hu-HU" sz="2800" b="0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Agreement</a:t>
            </a:r>
            <a:r>
              <a:rPr kumimoji="0" lang="hu-HU" sz="2800" b="0" dirty="0">
                <a:solidFill>
                  <a:schemeClr val="tx1"/>
                </a:solidFill>
                <a:latin typeface="Bahnschrift Light" panose="020B0502040204020203" pitchFamily="34" charset="0"/>
              </a:rPr>
              <a:t> (LA) for </a:t>
            </a:r>
            <a:r>
              <a:rPr kumimoji="0" lang="hu-HU" sz="2800" b="0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Training</a:t>
            </a:r>
            <a:r>
              <a:rPr kumimoji="0" lang="hu-HU" sz="2800" b="0" dirty="0">
                <a:solidFill>
                  <a:schemeClr val="tx1"/>
                </a:solidFill>
                <a:latin typeface="Bahnschrift Light" panose="020B0502040204020203" pitchFamily="34" charset="0"/>
              </a:rPr>
              <a:t> BEFORE mobility </a:t>
            </a:r>
          </a:p>
        </p:txBody>
      </p:sp>
      <p:pic>
        <p:nvPicPr>
          <p:cNvPr id="5" name="Kép 4" descr="A képen szöveg, képernyőkép, Párhuzamos, nyugta látható&#10;&#10;Automatikusan generált leírás">
            <a:extLst>
              <a:ext uri="{FF2B5EF4-FFF2-40B4-BE49-F238E27FC236}">
                <a16:creationId xmlns:a16="http://schemas.microsoft.com/office/drawing/2014/main" id="{64C2D402-3216-240A-6C72-960D4C072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707"/>
            <a:ext cx="9144000" cy="42525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7290054" cy="1499616"/>
          </a:xfrm>
        </p:spPr>
        <p:txBody>
          <a:bodyPr>
            <a:normAutofit/>
          </a:bodyPr>
          <a:lstStyle/>
          <a:p>
            <a:r>
              <a:rPr lang="hu-HU" sz="3600" dirty="0">
                <a:latin typeface="Bahnschrift Light" panose="020B0502040204020203" pitchFamily="34" charset="0"/>
              </a:rPr>
              <a:t>On-line </a:t>
            </a:r>
            <a:r>
              <a:rPr lang="hu-HU" sz="3600" dirty="0" err="1">
                <a:latin typeface="Bahnschrift Light" panose="020B0502040204020203" pitchFamily="34" charset="0"/>
              </a:rPr>
              <a:t>learning</a:t>
            </a:r>
            <a:r>
              <a:rPr lang="hu-HU" sz="3600" dirty="0">
                <a:latin typeface="Bahnschrift Light" panose="020B0502040204020203" pitchFamily="34" charset="0"/>
              </a:rPr>
              <a:t> </a:t>
            </a:r>
            <a:r>
              <a:rPr lang="hu-HU" sz="3600" dirty="0" err="1">
                <a:latin typeface="Bahnschrift Light" panose="020B0502040204020203" pitchFamily="34" charset="0"/>
              </a:rPr>
              <a:t>Agreement</a:t>
            </a:r>
            <a:r>
              <a:rPr lang="hu-HU" sz="3600" dirty="0">
                <a:latin typeface="Bahnschrift Light" panose="020B0502040204020203" pitchFamily="34" charset="0"/>
              </a:rPr>
              <a:t> (OLA)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39677"/>
            <a:ext cx="7290055" cy="40233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Bahnschrift Light" panose="020B0502040204020203" pitchFamily="34" charset="0"/>
              </a:rPr>
              <a:t>egyszerűbb ügyintézés és külföldi eligazodás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Bahnschrift Light" panose="020B0502040204020203" pitchFamily="34" charset="0"/>
              </a:rPr>
              <a:t>elérhetőbb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Bahnschrift Light" panose="020B0502040204020203" pitchFamily="34" charset="0"/>
              </a:rPr>
              <a:t>okostelefonról intézhető online megoldásokat kínál.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FF0000"/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hu-HU" dirty="0"/>
              <a:t>https://learning-agreement.eu/</a:t>
            </a:r>
          </a:p>
        </p:txBody>
      </p:sp>
      <p:pic>
        <p:nvPicPr>
          <p:cNvPr id="8" name="Kép 7" descr="A képen szöveg, képernyőkép, Webhely látható&#10;&#10;Automatikusan generált leírás">
            <a:extLst>
              <a:ext uri="{FF2B5EF4-FFF2-40B4-BE49-F238E27FC236}">
                <a16:creationId xmlns:a16="http://schemas.microsoft.com/office/drawing/2014/main" id="{2CAFAA34-1250-1E8D-FEC1-5232DAA1F4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43584"/>
            <a:ext cx="7164288" cy="323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55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15680"/>
            <a:ext cx="9852576" cy="1499616"/>
          </a:xfrm>
        </p:spPr>
        <p:txBody>
          <a:bodyPr>
            <a:normAutofit fontScale="90000"/>
          </a:bodyPr>
          <a:lstStyle/>
          <a:p>
            <a:r>
              <a:rPr lang="hu-HU" sz="3600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Learning</a:t>
            </a:r>
            <a:r>
              <a:rPr lang="hu-HU" sz="3600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hu-HU" sz="3600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Agreement</a:t>
            </a:r>
            <a:r>
              <a:rPr lang="hu-HU" sz="3600" dirty="0">
                <a:solidFill>
                  <a:schemeClr val="tx1"/>
                </a:solidFill>
                <a:latin typeface="Bahnschrift Light" panose="020B0502040204020203" pitchFamily="34" charset="0"/>
              </a:rPr>
              <a:t> for </a:t>
            </a:r>
            <a:br>
              <a:rPr lang="hu-HU" sz="3600" dirty="0">
                <a:solidFill>
                  <a:schemeClr val="tx1"/>
                </a:solidFill>
                <a:latin typeface="Bahnschrift Light" panose="020B0502040204020203" pitchFamily="34" charset="0"/>
              </a:rPr>
            </a:br>
            <a:r>
              <a:rPr lang="hu-HU" sz="3600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Training</a:t>
            </a:r>
            <a:r>
              <a:rPr lang="hu-HU" sz="3600" dirty="0">
                <a:solidFill>
                  <a:schemeClr val="tx1"/>
                </a:solidFill>
                <a:latin typeface="Bahnschrift Light" panose="020B0502040204020203" pitchFamily="34" charset="0"/>
              </a:rPr>
              <a:t> / </a:t>
            </a:r>
            <a:r>
              <a:rPr lang="hu-HU" sz="3600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Studies</a:t>
            </a:r>
            <a:r>
              <a:rPr lang="hu-HU" sz="3600" dirty="0">
                <a:solidFill>
                  <a:schemeClr val="tx1"/>
                </a:solidFill>
                <a:latin typeface="Bahnschrift Light" panose="020B0502040204020203" pitchFamily="34" charset="0"/>
              </a:rPr>
              <a:t> – </a:t>
            </a:r>
            <a:r>
              <a:rPr lang="hu-HU" sz="3600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Changes</a:t>
            </a:r>
            <a:r>
              <a:rPr lang="hu-HU" sz="3600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hu-HU" sz="3600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to</a:t>
            </a:r>
            <a:r>
              <a:rPr lang="hu-HU" sz="3600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hu-HU" sz="3600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the</a:t>
            </a:r>
            <a:r>
              <a:rPr lang="hu-HU" sz="3600" dirty="0">
                <a:solidFill>
                  <a:schemeClr val="tx1"/>
                </a:solidFill>
                <a:latin typeface="Bahnschrift Light" panose="020B0502040204020203" pitchFamily="34" charset="0"/>
              </a:rPr>
              <a:t> LA </a:t>
            </a:r>
            <a:br>
              <a:rPr lang="hu-HU" dirty="0">
                <a:solidFill>
                  <a:schemeClr val="folHlink"/>
                </a:solidFill>
              </a:rPr>
            </a:br>
            <a:endParaRPr lang="hu-HU" dirty="0"/>
          </a:p>
        </p:txBody>
      </p:sp>
      <p:sp>
        <p:nvSpPr>
          <p:cNvPr id="4" name="Alcím 2"/>
          <p:cNvSpPr>
            <a:spLocks noGrp="1"/>
          </p:cNvSpPr>
          <p:nvPr>
            <p:ph idx="1"/>
          </p:nvPr>
        </p:nvSpPr>
        <p:spPr>
          <a:xfrm>
            <a:off x="467544" y="1484784"/>
            <a:ext cx="7290055" cy="2871192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hu-HU" sz="2000" dirty="0">
                <a:latin typeface="Bahnschrift Light" panose="020B0502040204020203" pitchFamily="34" charset="0"/>
              </a:rPr>
              <a:t>Ha változás történik az eredetei BEFORE </a:t>
            </a:r>
            <a:r>
              <a:rPr lang="hu-HU" sz="2000" dirty="0" err="1">
                <a:latin typeface="Bahnschrift Light" panose="020B0502040204020203" pitchFamily="34" charset="0"/>
              </a:rPr>
              <a:t>Mobility</a:t>
            </a:r>
            <a:r>
              <a:rPr lang="hu-HU" sz="2000" dirty="0">
                <a:latin typeface="Bahnschrift Light" panose="020B0502040204020203" pitchFamily="34" charset="0"/>
              </a:rPr>
              <a:t> dokumentumhoz képest, ki kell tölteni: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Bahnschrift Light" panose="020B0502040204020203" pitchFamily="34" charset="0"/>
              </a:rPr>
              <a:t>Mobilitás időtartama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ahnschrift Light" panose="020B0502040204020203" pitchFamily="34" charset="0"/>
              </a:rPr>
              <a:t>Tantárgy törlése/ Új tantárgy felvétele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hu-HU" sz="2000" dirty="0">
              <a:latin typeface="Bahnschrift Light" panose="020B0502040204020203" pitchFamily="34" charset="0"/>
            </a:endParaRPr>
          </a:p>
          <a:p>
            <a:pPr marL="0" indent="0" algn="l">
              <a:buNone/>
            </a:pPr>
            <a:r>
              <a:rPr lang="hu-HU" sz="2000" dirty="0">
                <a:latin typeface="Bahnschrift Light" panose="020B0502040204020203" pitchFamily="34" charset="0"/>
              </a:rPr>
              <a:t>A </a:t>
            </a:r>
            <a:r>
              <a:rPr lang="hu-HU" sz="2000" dirty="0" err="1">
                <a:latin typeface="Bahnschrift Light" panose="020B0502040204020203" pitchFamily="34" charset="0"/>
              </a:rPr>
              <a:t>Changes</a:t>
            </a:r>
            <a:r>
              <a:rPr lang="hu-HU" sz="2000" dirty="0">
                <a:latin typeface="Bahnschrift Light" panose="020B0502040204020203" pitchFamily="34" charset="0"/>
              </a:rPr>
              <a:t> </a:t>
            </a:r>
            <a:r>
              <a:rPr lang="hu-HU" sz="2000" dirty="0" err="1">
                <a:latin typeface="Bahnschrift Light" panose="020B0502040204020203" pitchFamily="34" charset="0"/>
              </a:rPr>
              <a:t>to</a:t>
            </a:r>
            <a:r>
              <a:rPr lang="hu-HU" sz="2000" dirty="0">
                <a:latin typeface="Bahnschrift Light" panose="020B0502040204020203" pitchFamily="34" charset="0"/>
              </a:rPr>
              <a:t> </a:t>
            </a:r>
            <a:r>
              <a:rPr lang="hu-HU" sz="2000" dirty="0" err="1">
                <a:latin typeface="Bahnschrift Light" panose="020B0502040204020203" pitchFamily="34" charset="0"/>
              </a:rPr>
              <a:t>the</a:t>
            </a:r>
            <a:r>
              <a:rPr lang="hu-HU" sz="2000" dirty="0">
                <a:latin typeface="Bahnschrift Light" panose="020B0502040204020203" pitchFamily="34" charset="0"/>
              </a:rPr>
              <a:t> LA dokumentumot is alá kell íratni a </a:t>
            </a:r>
            <a:r>
              <a:rPr lang="hu-HU" sz="2000" dirty="0" err="1">
                <a:latin typeface="Bahnschrift Light" panose="020B0502040204020203" pitchFamily="34" charset="0"/>
              </a:rPr>
              <a:t>szakkordinátorral</a:t>
            </a:r>
            <a:r>
              <a:rPr lang="hu-HU" sz="2000" dirty="0">
                <a:latin typeface="Bahnschrift Light" panose="020B0502040204020203" pitchFamily="34" charset="0"/>
              </a:rPr>
              <a:t>!</a:t>
            </a:r>
          </a:p>
          <a:p>
            <a:pPr algn="l"/>
            <a:endParaRPr lang="hu-HU" sz="2000" dirty="0"/>
          </a:p>
        </p:txBody>
      </p:sp>
      <p:pic>
        <p:nvPicPr>
          <p:cNvPr id="6" name="Kép 5" descr="A képen szöveg, szoftver, Weblap, Betűtípus látható&#10;&#10;Automatikusan generált leírás">
            <a:extLst>
              <a:ext uri="{FF2B5EF4-FFF2-40B4-BE49-F238E27FC236}">
                <a16:creationId xmlns:a16="http://schemas.microsoft.com/office/drawing/2014/main" id="{3D8537D6-D72B-FF4A-F831-17D3C0C0F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67406"/>
            <a:ext cx="5652120" cy="23505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1390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1922"/>
            <a:ext cx="7886700" cy="1325563"/>
          </a:xfrm>
        </p:spPr>
        <p:txBody>
          <a:bodyPr>
            <a:normAutofit/>
          </a:bodyPr>
          <a:lstStyle/>
          <a:p>
            <a:r>
              <a:rPr lang="hu-HU" sz="3600" dirty="0">
                <a:latin typeface="Bahnschrift Light" panose="020B0502040204020203" pitchFamily="34" charset="0"/>
              </a:rPr>
              <a:t>Hosszabbítás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84784"/>
            <a:ext cx="7290055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ahnschrift Light" panose="020B0502040204020203" pitchFamily="34" charset="0"/>
                <a:cs typeface="Arial" charset="0"/>
              </a:rPr>
              <a:t> a forrás erejéig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ahnschrift Light" panose="020B0502040204020203" pitchFamily="34" charset="0"/>
                <a:cs typeface="Arial" charset="0"/>
              </a:rPr>
              <a:t> igényléshez benyújtandó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ahnschrift Light" panose="020B0502040204020203" pitchFamily="34" charset="0"/>
                <a:cs typeface="Arial" charset="0"/>
              </a:rPr>
              <a:t>ha egész félévet hosszabbít: Első féléves tárgyakról </a:t>
            </a:r>
            <a:r>
              <a:rPr lang="hu-HU" altLang="hu-HU" sz="2000" dirty="0" err="1">
                <a:latin typeface="Bahnschrift Light" panose="020B0502040204020203" pitchFamily="34" charset="0"/>
                <a:cs typeface="Arial" charset="0"/>
              </a:rPr>
              <a:t>Transcript</a:t>
            </a:r>
            <a:r>
              <a:rPr lang="hu-HU" altLang="hu-HU" sz="2000" dirty="0">
                <a:latin typeface="Bahnschrift Light" panose="020B0502040204020203" pitchFamily="34" charset="0"/>
                <a:cs typeface="Arial" charset="0"/>
              </a:rPr>
              <a:t> of Records bemutatása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ahnschrift Light" panose="020B0502040204020203" pitchFamily="34" charset="0"/>
                <a:cs typeface="Arial" charset="0"/>
              </a:rPr>
              <a:t>szakfelelősi- kari koordinátori engedély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altLang="hu-HU" sz="2000" dirty="0" err="1">
                <a:latin typeface="Bahnschrift Light" panose="020B0502040204020203" pitchFamily="34" charset="0"/>
                <a:cs typeface="Arial" charset="0"/>
              </a:rPr>
              <a:t>learing</a:t>
            </a:r>
            <a:r>
              <a:rPr lang="hu-HU" altLang="hu-HU" sz="2000" dirty="0">
                <a:latin typeface="Bahnschrift Light" panose="020B0502040204020203" pitchFamily="34" charset="0"/>
                <a:cs typeface="Arial" charset="0"/>
              </a:rPr>
              <a:t> </a:t>
            </a:r>
            <a:r>
              <a:rPr lang="hu-HU" altLang="hu-HU" sz="2000" dirty="0" err="1">
                <a:latin typeface="Bahnschrift Light" panose="020B0502040204020203" pitchFamily="34" charset="0"/>
                <a:cs typeface="Arial" charset="0"/>
              </a:rPr>
              <a:t>Agreement</a:t>
            </a:r>
            <a:r>
              <a:rPr lang="hu-HU" altLang="hu-HU" sz="2000" dirty="0">
                <a:latin typeface="Bahnschrift Light" panose="020B0502040204020203" pitchFamily="34" charset="0"/>
                <a:cs typeface="Arial" charset="0"/>
              </a:rPr>
              <a:t> </a:t>
            </a:r>
            <a:r>
              <a:rPr lang="hu-HU" altLang="hu-HU" sz="2000" dirty="0" err="1">
                <a:latin typeface="Bahnschrift Light" panose="020B0502040204020203" pitchFamily="34" charset="0"/>
                <a:cs typeface="Arial" charset="0"/>
              </a:rPr>
              <a:t>Changes</a:t>
            </a:r>
            <a:r>
              <a:rPr lang="hu-HU" altLang="hu-HU" sz="2000" dirty="0">
                <a:latin typeface="Bahnschrift Light" panose="020B0502040204020203" pitchFamily="34" charset="0"/>
                <a:cs typeface="Arial" charset="0"/>
              </a:rPr>
              <a:t> </a:t>
            </a:r>
            <a:r>
              <a:rPr lang="hu-HU" altLang="hu-HU" sz="2000" dirty="0" err="1">
                <a:latin typeface="Bahnschrift Light" panose="020B0502040204020203" pitchFamily="34" charset="0"/>
                <a:cs typeface="Arial" charset="0"/>
              </a:rPr>
              <a:t>to</a:t>
            </a:r>
            <a:r>
              <a:rPr lang="hu-HU" altLang="hu-HU" sz="2000" dirty="0">
                <a:latin typeface="Bahnschrift Light" panose="020B0502040204020203" pitchFamily="34" charset="0"/>
                <a:cs typeface="Arial" charset="0"/>
              </a:rPr>
              <a:t> </a:t>
            </a:r>
            <a:r>
              <a:rPr lang="hu-HU" altLang="hu-HU" sz="2000" dirty="0" err="1">
                <a:latin typeface="Bahnschrift Light" panose="020B0502040204020203" pitchFamily="34" charset="0"/>
                <a:cs typeface="Arial" charset="0"/>
              </a:rPr>
              <a:t>the</a:t>
            </a:r>
            <a:r>
              <a:rPr lang="hu-HU" altLang="hu-HU" sz="2000" dirty="0">
                <a:latin typeface="Bahnschrift Light" panose="020B0502040204020203" pitchFamily="34" charset="0"/>
                <a:cs typeface="Arial" charset="0"/>
              </a:rPr>
              <a:t> LA az új időpontokkal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791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31377"/>
            <a:ext cx="8784976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dirty="0">
                <a:solidFill>
                  <a:schemeClr val="tx1"/>
                </a:solidFill>
                <a:latin typeface="Bahnschrift Light" panose="020B0502040204020203" pitchFamily="34" charset="0"/>
              </a:rPr>
              <a:t>Tennivalók kiutazás után (partnerintézménynél)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589087" y="1628800"/>
            <a:ext cx="8663433" cy="352839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altLang="hu-HU" dirty="0">
                <a:latin typeface="Bahnschrift" panose="020B0502040204020203" pitchFamily="34" charset="0"/>
                <a:cs typeface="Arial" charset="0"/>
              </a:rPr>
              <a:t> </a:t>
            </a:r>
            <a:r>
              <a:rPr lang="hu-HU" altLang="hu-HU" dirty="0">
                <a:latin typeface="Bahnschrift Light" panose="020B0502040204020203" pitchFamily="34" charset="0"/>
                <a:cs typeface="Arial" charset="0"/>
              </a:rPr>
              <a:t>tanulni (kötelező)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altLang="hu-HU" dirty="0">
                <a:latin typeface="Bahnschrift Light" panose="020B0502040204020203" pitchFamily="34" charset="0"/>
                <a:cs typeface="Arial" charset="0"/>
              </a:rPr>
              <a:t> szórakozni (opcionális)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altLang="hu-HU" dirty="0">
                <a:latin typeface="Bahnschrift Light" panose="020B0502040204020203" pitchFamily="34" charset="0"/>
                <a:cs typeface="Arial" charset="0"/>
              </a:rPr>
              <a:t> élményeket szerezni (elkerülhetetlen)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3577357"/>
            <a:ext cx="3996444" cy="2736304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87" y="3565117"/>
            <a:ext cx="3767346" cy="27485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268760"/>
            <a:ext cx="8785225" cy="5376862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hu-HU" altLang="hu-HU" dirty="0"/>
              <a:t> </a:t>
            </a:r>
          </a:p>
          <a:p>
            <a:pPr eaLnBrk="1" hangingPunct="1">
              <a:defRPr/>
            </a:pPr>
            <a:endParaRPr lang="hu-HU" alt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559323"/>
              </p:ext>
            </p:extLst>
          </p:nvPr>
        </p:nvGraphicFramePr>
        <p:xfrm>
          <a:off x="144265" y="573186"/>
          <a:ext cx="8820472" cy="5755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0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0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735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Bahnschrift Light" panose="020B0502040204020203" pitchFamily="34" charset="0"/>
                        </a:rPr>
                        <a:t>Tanulmányok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Bahnschrift Light" panose="020B0502040204020203" pitchFamily="34" charset="0"/>
                        </a:rPr>
                        <a:t>Szakmai gyakorlat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5105">
                <a:tc>
                  <a:txBody>
                    <a:bodyPr/>
                    <a:lstStyle/>
                    <a:p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Vizsgabizonyítványok (</a:t>
                      </a:r>
                      <a:r>
                        <a:rPr lang="hu-HU" altLang="hu-HU" sz="1600" dirty="0" err="1">
                          <a:latin typeface="Bahnschrift Light" panose="020B0502040204020203" pitchFamily="34" charset="0"/>
                        </a:rPr>
                        <a:t>Transcript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 of Records) benyújtása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Gyakorlati igazolás leadása</a:t>
                      </a:r>
                    </a:p>
                    <a:p>
                      <a:pPr algn="ctr"/>
                      <a:r>
                        <a:rPr lang="hu-HU" sz="1600" dirty="0">
                          <a:latin typeface="Bahnschrift Light" panose="020B0502040204020203" pitchFamily="34" charset="0"/>
                        </a:rPr>
                        <a:t>vagy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Kitöltött és aláírt </a:t>
                      </a:r>
                      <a:r>
                        <a:rPr lang="hu-HU" altLang="hu-HU" sz="1600" dirty="0" err="1">
                          <a:latin typeface="Bahnschrift Light" panose="020B0502040204020203" pitchFamily="34" charset="0"/>
                        </a:rPr>
                        <a:t>Training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600" dirty="0" err="1">
                          <a:latin typeface="Bahnschrift Light" panose="020B0502040204020203" pitchFamily="34" charset="0"/>
                        </a:rPr>
                        <a:t>Agreement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600" dirty="0" err="1">
                          <a:latin typeface="Bahnschrift Light" panose="020B0502040204020203" pitchFamily="34" charset="0"/>
                        </a:rPr>
                        <a:t>after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600" dirty="0" err="1">
                          <a:latin typeface="Bahnschrift Light" panose="020B0502040204020203" pitchFamily="34" charset="0"/>
                        </a:rPr>
                        <a:t>the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600" dirty="0" err="1">
                          <a:latin typeface="Bahnschrift Light" panose="020B0502040204020203" pitchFamily="34" charset="0"/>
                        </a:rPr>
                        <a:t>mobility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 része</a:t>
                      </a:r>
                      <a:endParaRPr lang="hu-HU" sz="16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819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Aláírt </a:t>
                      </a:r>
                      <a:r>
                        <a:rPr lang="hu-HU" altLang="hu-HU" sz="1600" dirty="0" err="1">
                          <a:latin typeface="Bahnschrift Light" panose="020B0502040204020203" pitchFamily="34" charset="0"/>
                        </a:rPr>
                        <a:t>Letter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 of </a:t>
                      </a:r>
                      <a:r>
                        <a:rPr lang="hu-HU" altLang="hu-HU" sz="1600" dirty="0" err="1">
                          <a:latin typeface="Bahnschrift Light" panose="020B0502040204020203" pitchFamily="34" charset="0"/>
                        </a:rPr>
                        <a:t>Participation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 leadás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(ha az előző dokumentumokon nincs </a:t>
                      </a:r>
                      <a:r>
                        <a:rPr lang="hu-HU" altLang="hu-HU" sz="1600" dirty="0" err="1">
                          <a:latin typeface="Bahnschrift Light" panose="020B0502040204020203" pitchFamily="34" charset="0"/>
                        </a:rPr>
                        <a:t>kinntartózkodási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 időtartam)</a:t>
                      </a:r>
                      <a:endParaRPr lang="hu-HU" sz="16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8196">
                <a:tc gridSpan="2"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  <a:defRPr/>
                      </a:pP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Formanyomtatványok letölthetőek: </a:t>
                      </a:r>
                    </a:p>
                    <a:p>
                      <a:pPr marL="109537" indent="0" algn="ctr" eaLnBrk="1" hangingPunct="1">
                        <a:lnSpc>
                          <a:spcPct val="80000"/>
                        </a:lnSpc>
                        <a:buFont typeface="Wingdings 3" pitchFamily="18" charset="2"/>
                        <a:buNone/>
                        <a:defRPr/>
                      </a:pP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https://ipc.sze.hu/pannonia-letoltheto-dokumentumok-h</a:t>
                      </a:r>
                      <a:endParaRPr lang="hu-HU" sz="16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00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Számlákkal elszámolás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(EHÖK, Különleges igényekre nyújtott </a:t>
                      </a:r>
                      <a:r>
                        <a:rPr lang="hu-HU" altLang="hu-HU" sz="1600" dirty="0" err="1">
                          <a:latin typeface="Bahnschrift Light" panose="020B0502040204020203" pitchFamily="34" charset="0"/>
                        </a:rPr>
                        <a:t>kieg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. támogatás esetében)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67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Hivatalos beszámoló elkészítése (email információ alapján)</a:t>
                      </a:r>
                      <a:endParaRPr lang="hu-HU" sz="16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285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Kellemes tapasztalatok megosztása</a:t>
                      </a:r>
                      <a:r>
                        <a:rPr lang="hu-HU" altLang="hu-HU" sz="1600" baseline="0" dirty="0">
                          <a:latin typeface="Bahnschrift Light" panose="020B0502040204020203" pitchFamily="34" charset="0"/>
                        </a:rPr>
                        <a:t> (élménybeszámoló)</a:t>
                      </a:r>
                      <a:endParaRPr lang="hu-HU" altLang="hu-HU" sz="1600" dirty="0">
                        <a:latin typeface="Bahnschrift Light" panose="020B05020402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érdeklődni, fogadnak-e máskor is hallgatót 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  <a:cs typeface="Arial" charset="0"/>
                        </a:rPr>
                        <a:t>☺</a:t>
                      </a:r>
                      <a:endParaRPr lang="hu-HU" sz="16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899592" y="11663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>
                <a:solidFill>
                  <a:schemeClr val="tx1"/>
                </a:solidFill>
                <a:latin typeface="Bahnschrift Light" panose="020B0502040204020203" pitchFamily="34" charset="0"/>
              </a:rPr>
              <a:t>Tennivalók kiutazás után</a:t>
            </a:r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3521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800" dirty="0">
                <a:latin typeface="Bahnschrift Light" panose="020B0502040204020203" pitchFamily="34" charset="0"/>
              </a:rPr>
              <a:t>Szakkoordinátorok</a:t>
            </a:r>
          </a:p>
        </p:txBody>
      </p:sp>
      <p:pic>
        <p:nvPicPr>
          <p:cNvPr id="4" name="Tartalom helye 3" descr="A képen szöveg, képernyőkép, Webhely, Weblap látható&#10;&#10;Automatikusan generált leírás">
            <a:extLst>
              <a:ext uri="{FF2B5EF4-FFF2-40B4-BE49-F238E27FC236}">
                <a16:creationId xmlns:a16="http://schemas.microsoft.com/office/drawing/2014/main" id="{820DC46A-5352-623A-F882-F28C6C98A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85" y="1825625"/>
            <a:ext cx="5705630" cy="435133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71420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latin typeface="Bahnschrift Light" panose="020B0502040204020203" pitchFamily="34" charset="0"/>
              </a:rPr>
              <a:t>Elérhetőségek</a:t>
            </a:r>
            <a:br>
              <a:rPr lang="hu-HU" dirty="0">
                <a:latin typeface="Bahnschrift Light" panose="020B0502040204020203" pitchFamily="34" charset="0"/>
              </a:rPr>
            </a:br>
            <a:r>
              <a:rPr lang="hu-HU" dirty="0">
                <a:latin typeface="Bahnschrift Light" panose="020B0502040204020203" pitchFamily="34" charset="0"/>
              </a:rPr>
              <a:t>Nemzetközi Programok Központ</a:t>
            </a:r>
            <a:br>
              <a:rPr lang="hu-HU" dirty="0">
                <a:latin typeface="Bahnschrift Light" panose="020B0502040204020203" pitchFamily="34" charset="0"/>
              </a:rPr>
            </a:br>
            <a:r>
              <a:rPr lang="hu-HU" dirty="0">
                <a:latin typeface="Bahnschrift Light" panose="020B0502040204020203" pitchFamily="34" charset="0"/>
              </a:rPr>
              <a:t>Ig.103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225164"/>
            <a:ext cx="8640960" cy="4104456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hu-HU" altLang="hu-HU" sz="3600" dirty="0">
                <a:latin typeface="Bahnschrift" panose="020B0502040204020203" pitchFamily="34" charset="0"/>
              </a:rPr>
              <a:t>Nagy Ildikó</a:t>
            </a:r>
          </a:p>
          <a:p>
            <a:pPr lvl="1" algn="ctr" eaLnBrk="1" hangingPunct="1">
              <a:buNone/>
            </a:pPr>
            <a:r>
              <a:rPr lang="hu-HU" altLang="hu-HU" sz="2800" dirty="0">
                <a:latin typeface="Bahnschrift" panose="020B0502040204020203" pitchFamily="34" charset="0"/>
                <a:hlinkClick r:id="rId2"/>
              </a:rPr>
              <a:t>inagy@sze.hu</a:t>
            </a:r>
            <a:r>
              <a:rPr lang="hu-HU" altLang="hu-HU" sz="2800" dirty="0">
                <a:latin typeface="Bahnschrift" panose="020B0502040204020203" pitchFamily="34" charset="0"/>
              </a:rPr>
              <a:t> /</a:t>
            </a:r>
            <a:r>
              <a:rPr lang="hu-HU" altLang="hu-HU" sz="2800" dirty="0">
                <a:latin typeface="Bahnschrift" panose="020B0502040204020203" pitchFamily="34" charset="0"/>
                <a:hlinkClick r:id="rId3"/>
              </a:rPr>
              <a:t>exchange@sze.hu</a:t>
            </a:r>
            <a:r>
              <a:rPr lang="hu-HU" altLang="hu-HU" sz="2800" dirty="0">
                <a:latin typeface="Bahnschrift" panose="020B0502040204020203" pitchFamily="34" charset="0"/>
              </a:rPr>
              <a:t> </a:t>
            </a:r>
          </a:p>
          <a:p>
            <a:pPr lvl="1" algn="ctr" eaLnBrk="1" hangingPunct="1">
              <a:buNone/>
            </a:pPr>
            <a:endParaRPr lang="hu-HU" altLang="hu-HU" sz="2800" dirty="0">
              <a:latin typeface="Bahnschrift" panose="020B0502040204020203" pitchFamily="34" charset="0"/>
            </a:endParaRPr>
          </a:p>
          <a:p>
            <a:pPr marL="365125" lvl="1" indent="-255588" algn="ctr" eaLnBrk="1" hangingPunct="1">
              <a:spcBef>
                <a:spcPts val="400"/>
              </a:spcBef>
              <a:buSzPct val="68000"/>
              <a:buNone/>
            </a:pPr>
            <a:r>
              <a:rPr lang="hu-HU" altLang="hu-HU" sz="3200" dirty="0">
                <a:latin typeface="Bahnschrift" panose="020B0502040204020203" pitchFamily="34" charset="0"/>
              </a:rPr>
              <a:t>Honlap: </a:t>
            </a:r>
            <a:r>
              <a:rPr lang="hu-HU" altLang="hu-HU" sz="3200" dirty="0">
                <a:latin typeface="Bahnschrift" panose="020B0502040204020203" pitchFamily="34" charset="0"/>
                <a:hlinkClick r:id="rId4"/>
              </a:rPr>
              <a:t>http://ipc.sze.hu</a:t>
            </a:r>
            <a:r>
              <a:rPr lang="hu-HU" altLang="hu-HU" sz="3200" dirty="0">
                <a:latin typeface="Bahnschrift" panose="020B0502040204020203" pitchFamily="34" charset="0"/>
              </a:rPr>
              <a:t>  </a:t>
            </a:r>
          </a:p>
          <a:p>
            <a:pPr algn="ctr" eaLnBrk="1" hangingPunct="1">
              <a:buNone/>
            </a:pPr>
            <a:r>
              <a:rPr lang="hu-HU" altLang="hu-HU" sz="3200" dirty="0">
                <a:latin typeface="Bahnschrift" panose="020B0502040204020203" pitchFamily="34" charset="0"/>
              </a:rPr>
              <a:t>Telefon: 96/613-560</a:t>
            </a:r>
          </a:p>
          <a:p>
            <a:pPr algn="ctr" eaLnBrk="1" hangingPunct="1"/>
            <a:endParaRPr lang="hu-HU" altLang="hu-HU" sz="2800" dirty="0"/>
          </a:p>
          <a:p>
            <a:pPr algn="ctr" eaLnBrk="1" hangingPunct="1"/>
            <a:endParaRPr lang="hu-HU" altLang="hu-HU" sz="2800" dirty="0"/>
          </a:p>
          <a:p>
            <a:pPr algn="ctr" eaLnBrk="1" hangingPunct="1"/>
            <a:endParaRPr lang="hu-HU" altLang="hu-HU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4985188"/>
            <a:ext cx="4680520" cy="13739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0648"/>
            <a:ext cx="9036496" cy="148185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hu-HU" altLang="hu-HU" sz="5000" b="1" dirty="0">
                <a:latin typeface="Bahnschrift Light" panose="020B0502040204020203" pitchFamily="34" charset="0"/>
              </a:rPr>
              <a:t>Sikeres mobilitást kívánunk!</a:t>
            </a:r>
          </a:p>
          <a:p>
            <a:pPr algn="ctr" eaLnBrk="1" hangingPunct="1">
              <a:buFont typeface="Wingdings" pitchFamily="2" charset="2"/>
              <a:buNone/>
            </a:pPr>
            <a:endParaRPr lang="hu-HU" altLang="hu-HU" sz="6000" dirty="0">
              <a:solidFill>
                <a:schemeClr val="folHlink"/>
              </a:solidFill>
              <a:latin typeface="Bradley Hand ITC" pitchFamily="66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hu-HU" altLang="hu-HU" sz="4000" dirty="0">
              <a:solidFill>
                <a:schemeClr val="folHlink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hu-HU" altLang="hu-HU" sz="4000" dirty="0">
              <a:solidFill>
                <a:schemeClr val="folHlink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101741" cy="47344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u="sng" dirty="0">
                <a:latin typeface="Bahnschrift Light" panose="020B0502040204020203" pitchFamily="34" charset="0"/>
              </a:rPr>
              <a:t>Előadás tartalma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1916832"/>
            <a:ext cx="7290055" cy="4023360"/>
          </a:xfrm>
        </p:spPr>
        <p:txBody>
          <a:bodyPr>
            <a:normAutofit/>
          </a:bodyPr>
          <a:lstStyle/>
          <a:p>
            <a:r>
              <a:rPr lang="hu-HU" sz="2800" dirty="0">
                <a:latin typeface="Bahnschrift Light" panose="020B0502040204020203" pitchFamily="34" charset="0"/>
              </a:rPr>
              <a:t>a pályázatokról bővebben</a:t>
            </a:r>
          </a:p>
          <a:p>
            <a:pPr marL="0" indent="0">
              <a:buNone/>
            </a:pPr>
            <a:r>
              <a:rPr lang="hu-HU" altLang="hu-HU" sz="2800" dirty="0">
                <a:latin typeface="Baskerville Old Face" panose="02020602080505020303" pitchFamily="18" charset="0"/>
                <a:hlinkClick r:id="rId2"/>
              </a:rPr>
              <a:t>http://ipc.sze.hu</a:t>
            </a:r>
            <a:r>
              <a:rPr lang="hu-HU" altLang="hu-HU" sz="2800" dirty="0">
                <a:latin typeface="Baskerville Old Face" panose="02020602080505020303" pitchFamily="18" charset="0"/>
              </a:rPr>
              <a:t> </a:t>
            </a:r>
          </a:p>
          <a:p>
            <a:pPr marL="0" indent="0">
              <a:buNone/>
            </a:pPr>
            <a:endParaRPr lang="hu-HU" sz="2800" dirty="0">
              <a:latin typeface="Bahnschrift Light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>
                <a:latin typeface="Bahnschrift Light" panose="020B0502040204020203" pitchFamily="34" charset="0"/>
              </a:rPr>
              <a:t> teendők kiutazás előtt</a:t>
            </a:r>
            <a:br>
              <a:rPr lang="hu-HU" sz="2800" dirty="0">
                <a:latin typeface="Bahnschrift Light" panose="020B0502040204020203" pitchFamily="34" charset="0"/>
              </a:rPr>
            </a:br>
            <a:endParaRPr lang="hu-HU" sz="2800" dirty="0">
              <a:latin typeface="Bahnschrift Light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>
                <a:latin typeface="Bahnschrift Light" panose="020B0502040204020203" pitchFamily="34" charset="0"/>
              </a:rPr>
              <a:t> teendők kiutazás közben</a:t>
            </a:r>
            <a:br>
              <a:rPr lang="hu-HU" sz="2800" dirty="0">
                <a:latin typeface="Bahnschrift Light" panose="020B0502040204020203" pitchFamily="34" charset="0"/>
              </a:rPr>
            </a:br>
            <a:endParaRPr lang="hu-HU" sz="2800" dirty="0">
              <a:latin typeface="Bahnschrift Light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>
                <a:latin typeface="Bahnschrift Light" panose="020B0502040204020203" pitchFamily="34" charset="0"/>
              </a:rPr>
              <a:t> teendők kiutazás után</a:t>
            </a:r>
          </a:p>
        </p:txBody>
      </p:sp>
    </p:spTree>
    <p:extLst>
      <p:ext uri="{BB962C8B-B14F-4D97-AF65-F5344CB8AC3E}">
        <p14:creationId xmlns:p14="http://schemas.microsoft.com/office/powerpoint/2010/main" val="196149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2634" y="267147"/>
            <a:ext cx="6072664" cy="764704"/>
          </a:xfrm>
        </p:spPr>
        <p:txBody>
          <a:bodyPr>
            <a:normAutofit/>
          </a:bodyPr>
          <a:lstStyle/>
          <a:p>
            <a:r>
              <a:rPr lang="hu-HU" sz="3600" dirty="0">
                <a:latin typeface="Bahnschrift Light" panose="020B0502040204020203" pitchFamily="34" charset="0"/>
              </a:rPr>
              <a:t>A pályázatokról bővebben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42634" y="1031851"/>
            <a:ext cx="8820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Bahnschrift Light" panose="020B0502040204020203" pitchFamily="34" charset="0"/>
              </a:rPr>
              <a:t>ipc.sze.hu </a:t>
            </a:r>
            <a:r>
              <a:rPr lang="hu-HU" sz="2800" dirty="0">
                <a:latin typeface="Bahnschrift Light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hu-HU" sz="2800" dirty="0">
                <a:latin typeface="Bahnschrift Light" panose="020B0502040204020203" pitchFamily="34" charset="0"/>
              </a:rPr>
              <a:t> Hallgató </a:t>
            </a:r>
            <a:r>
              <a:rPr lang="hu-HU" sz="2800" dirty="0">
                <a:latin typeface="Bahnschrift Light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hu-HU" sz="2800" dirty="0">
                <a:latin typeface="Bahnschrift Light" panose="020B0502040204020203" pitchFamily="34" charset="0"/>
              </a:rPr>
              <a:t> Pannónia ösztöndíj program</a:t>
            </a:r>
          </a:p>
        </p:txBody>
      </p:sp>
      <p:pic>
        <p:nvPicPr>
          <p:cNvPr id="8" name="Tartalom helye 7" descr="A képen szöveg, képernyőkép, Webhely, Weblap látható&#10;&#10;Automatikusan generált leírás">
            <a:extLst>
              <a:ext uri="{FF2B5EF4-FFF2-40B4-BE49-F238E27FC236}">
                <a16:creationId xmlns:a16="http://schemas.microsoft.com/office/drawing/2014/main" id="{EF81D640-4FE8-B69D-4B90-88162C33D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952104"/>
            <a:ext cx="2569170" cy="15121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Kép 5" descr="A képen szöveg, képernyőkép, ruházat, Webhely látható&#10;&#10;Automatikusan generált leírás">
            <a:extLst>
              <a:ext uri="{FF2B5EF4-FFF2-40B4-BE49-F238E27FC236}">
                <a16:creationId xmlns:a16="http://schemas.microsoft.com/office/drawing/2014/main" id="{04248353-096A-05DF-170D-A8A6CC4E3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1" y="1611507"/>
            <a:ext cx="3372087" cy="14165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Kép 8" descr="A képen szöveg, képernyőkép, Webhely, Weblap látható&#10;&#10;Automatikusan generált leírás">
            <a:extLst>
              <a:ext uri="{FF2B5EF4-FFF2-40B4-BE49-F238E27FC236}">
                <a16:creationId xmlns:a16="http://schemas.microsoft.com/office/drawing/2014/main" id="{1290E70E-9ECA-118F-B502-086E0583B2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37" y="3140968"/>
            <a:ext cx="3723461" cy="16561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8651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062664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dirty="0">
                <a:latin typeface="Bahnschrift Light" panose="020B0502040204020203" pitchFamily="34" charset="0"/>
              </a:rPr>
              <a:t>PANNÓNIA ösztöndíj alapszabályai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568952" cy="4630737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altLang="hu-HU" sz="2400" dirty="0">
                <a:latin typeface="Bahnschrift Light" panose="020B0502040204020203" pitchFamily="34" charset="0"/>
              </a:rPr>
              <a:t> </a:t>
            </a:r>
            <a:r>
              <a:rPr lang="hu-HU" altLang="hu-HU" sz="1800" dirty="0">
                <a:latin typeface="Bahnschrift Light" panose="020B0502040204020203" pitchFamily="34" charset="0"/>
              </a:rPr>
              <a:t>aktív hallgatói jogviszony, min. 2 lezárt tanulmányi félév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altLang="hu-HU" dirty="0">
                <a:latin typeface="Bahnschrift Light" panose="020B0502040204020203" pitchFamily="34" charset="0"/>
              </a:rPr>
              <a:t> </a:t>
            </a:r>
            <a:r>
              <a:rPr lang="hu-HU" altLang="hu-HU" sz="1800" dirty="0">
                <a:latin typeface="Bahnschrift Light" panose="020B0502040204020203" pitchFamily="34" charset="0"/>
              </a:rPr>
              <a:t>támogatás hossza:</a:t>
            </a:r>
            <a:br>
              <a:rPr lang="hu-HU" altLang="hu-HU" sz="1800" dirty="0">
                <a:latin typeface="Bahnschrift Light" panose="020B0502040204020203" pitchFamily="34" charset="0"/>
              </a:rPr>
            </a:br>
            <a:r>
              <a:rPr lang="hu-HU" altLang="hu-HU" dirty="0">
                <a:latin typeface="Bahnschrift Light" panose="020B0502040204020203" pitchFamily="34" charset="0"/>
              </a:rPr>
              <a:t>          </a:t>
            </a:r>
            <a:r>
              <a:rPr lang="hu-HU" altLang="hu-HU" sz="1600" dirty="0">
                <a:latin typeface="Bahnschrift Light" panose="020B0502040204020203" pitchFamily="34" charset="0"/>
              </a:rPr>
              <a:t>- hosszú távú tanulmányi mobilitás: min. 2 hónap, </a:t>
            </a:r>
            <a:r>
              <a:rPr lang="hu-HU" altLang="hu-HU" sz="1600" dirty="0" err="1">
                <a:latin typeface="Bahnschrift Light" panose="020B0502040204020203" pitchFamily="34" charset="0"/>
              </a:rPr>
              <a:t>max</a:t>
            </a:r>
            <a:r>
              <a:rPr lang="hu-HU" altLang="hu-HU" sz="1600" dirty="0">
                <a:latin typeface="Bahnschrift Light" panose="020B0502040204020203" pitchFamily="34" charset="0"/>
              </a:rPr>
              <a:t>. teljes tanév (12 hónap)</a:t>
            </a:r>
            <a:br>
              <a:rPr lang="hu-HU" altLang="hu-HU" sz="1600" dirty="0">
                <a:latin typeface="Bahnschrift Light" panose="020B0502040204020203" pitchFamily="34" charset="0"/>
              </a:rPr>
            </a:br>
            <a:r>
              <a:rPr lang="hu-HU" altLang="hu-HU" sz="1600" dirty="0">
                <a:latin typeface="Bahnschrift Light" panose="020B0502040204020203" pitchFamily="34" charset="0"/>
              </a:rPr>
              <a:t>             - rövid távú tanulmányi mobilitás: 2-30 nap (pl. aktív konferencia részvétel)</a:t>
            </a:r>
            <a:br>
              <a:rPr lang="hu-HU" altLang="hu-HU" sz="1600" dirty="0">
                <a:latin typeface="Bahnschrift Light" panose="020B0502040204020203" pitchFamily="34" charset="0"/>
              </a:rPr>
            </a:br>
            <a:r>
              <a:rPr lang="hu-HU" altLang="hu-HU" sz="1600" dirty="0">
                <a:latin typeface="Bahnschrift Light" panose="020B0502040204020203" pitchFamily="34" charset="0"/>
              </a:rPr>
              <a:t>             - kiválósági ösztöndíj: 2-3 hónap (mester, osztatlan és doktori szint)</a:t>
            </a:r>
            <a:br>
              <a:rPr lang="hu-HU" altLang="hu-HU" sz="1600" dirty="0">
                <a:latin typeface="Bahnschrift Light" panose="020B0502040204020203" pitchFamily="34" charset="0"/>
              </a:rPr>
            </a:br>
            <a:r>
              <a:rPr lang="hu-HU" altLang="hu-HU" sz="1600" dirty="0">
                <a:latin typeface="Bahnschrift Light" panose="020B0502040204020203" pitchFamily="34" charset="0"/>
              </a:rPr>
              <a:t>             - szakmai gyakorlat: 2-12 hónap</a:t>
            </a:r>
            <a:br>
              <a:rPr lang="hu-HU" altLang="hu-HU" sz="1600" dirty="0">
                <a:latin typeface="Bahnschrift Light" panose="020B0502040204020203" pitchFamily="34" charset="0"/>
              </a:rPr>
            </a:br>
            <a:endParaRPr lang="hu-HU" altLang="hu-HU" sz="1600" dirty="0">
              <a:latin typeface="Bahnschrift Light" panose="020B0502040204020203" pitchFamily="34" charset="0"/>
            </a:endParaRPr>
          </a:p>
          <a:p>
            <a:pPr>
              <a:spcBef>
                <a:spcPts val="1200"/>
              </a:spcBef>
            </a:pPr>
            <a:r>
              <a:rPr lang="hu-HU" altLang="hu-HU" sz="1800" dirty="0">
                <a:latin typeface="Bahnschrift Light" panose="020B0502040204020203" pitchFamily="34" charset="0"/>
              </a:rPr>
              <a:t>egy hallgató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max</a:t>
            </a:r>
            <a:r>
              <a:rPr lang="hu-HU" altLang="hu-HU" sz="1800" dirty="0">
                <a:latin typeface="Bahnschrift Light" panose="020B0502040204020203" pitchFamily="34" charset="0"/>
              </a:rPr>
              <a:t>. 12 hónapra kap támogatást tanulmányi ciklusonként</a:t>
            </a:r>
          </a:p>
          <a:p>
            <a:pPr>
              <a:spcBef>
                <a:spcPts val="1200"/>
              </a:spcBef>
            </a:pPr>
            <a:r>
              <a:rPr lang="hu-HU" altLang="hu-HU" sz="1800" dirty="0">
                <a:latin typeface="Bahnschrift Light" panose="020B0502040204020203" pitchFamily="34" charset="0"/>
              </a:rPr>
              <a:t>szakkoordinátori engedély és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Learning</a:t>
            </a:r>
            <a:r>
              <a:rPr lang="hu-HU" altLang="hu-HU" sz="1800" dirty="0">
                <a:latin typeface="Bahnschrift Light" panose="020B0502040204020203" pitchFamily="34" charset="0"/>
              </a:rPr>
              <a:t>/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Training</a:t>
            </a:r>
            <a:r>
              <a:rPr lang="hu-HU" altLang="hu-HU" sz="1800" dirty="0">
                <a:latin typeface="Bahnschrift Light" panose="020B0502040204020203" pitchFamily="34" charset="0"/>
              </a:rPr>
              <a:t>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Agreement</a:t>
            </a:r>
            <a:r>
              <a:rPr lang="hu-HU" altLang="hu-HU" sz="1800" dirty="0">
                <a:latin typeface="Bahnschrift Light" panose="020B0502040204020203" pitchFamily="34" charset="0"/>
              </a:rPr>
              <a:t> aláírása kötelező</a:t>
            </a:r>
          </a:p>
          <a:p>
            <a:pPr>
              <a:spcBef>
                <a:spcPts val="1200"/>
              </a:spcBef>
            </a:pPr>
            <a:r>
              <a:rPr lang="hu-HU" altLang="hu-HU" sz="1800" dirty="0">
                <a:latin typeface="Bahnschrift Light" panose="020B0502040204020203" pitchFamily="34" charset="0"/>
              </a:rPr>
              <a:t>ösztöndíjszerződés kötése (2024. augusztus 21. után) </a:t>
            </a:r>
          </a:p>
          <a:p>
            <a:pPr>
              <a:spcBef>
                <a:spcPts val="1200"/>
              </a:spcBef>
            </a:pPr>
            <a:r>
              <a:rPr lang="hu-HU" altLang="hu-HU" sz="1800" dirty="0">
                <a:latin typeface="Bahnschrift Light" panose="020B0502040204020203" pitchFamily="34" charset="0"/>
              </a:rPr>
              <a:t>kiutazás csak szerződött intézménybe (tanulmányok)</a:t>
            </a:r>
          </a:p>
          <a:p>
            <a:pPr>
              <a:spcBef>
                <a:spcPts val="1200"/>
              </a:spcBef>
            </a:pPr>
            <a:r>
              <a:rPr lang="hu-HU" altLang="hu-HU" sz="1800" dirty="0">
                <a:latin typeface="Bahnschrift Light" panose="020B0502040204020203" pitchFamily="34" charset="0"/>
              </a:rPr>
              <a:t>szakmai gyakorlati helyet önállóan kell keresni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altLang="hu-HU" sz="16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5301208"/>
            <a:ext cx="2229145" cy="148609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5301208"/>
            <a:ext cx="2229145" cy="14805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91316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dirty="0">
                <a:solidFill>
                  <a:schemeClr val="tx1"/>
                </a:solidFill>
                <a:latin typeface="Bahnschrift Light" panose="020B0502040204020203" pitchFamily="34" charset="0"/>
              </a:rPr>
              <a:t>Gyakorlati helyek kereséséhez segítség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56792"/>
            <a:ext cx="813613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altLang="hu-HU" dirty="0">
                <a:latin typeface="Bahnschrift Light" panose="020B0502040204020203" pitchFamily="34" charset="0"/>
              </a:rPr>
              <a:t>INTERNET! (Jó motivációs levél segítségével)</a:t>
            </a:r>
          </a:p>
          <a:p>
            <a:pPr eaLnBrk="1" hangingPunct="1">
              <a:buFont typeface="Wingdings" pitchFamily="2" charset="2"/>
              <a:buNone/>
            </a:pPr>
            <a:endParaRPr lang="hu-HU" altLang="hu-HU" dirty="0">
              <a:latin typeface="Bahnschrift Light" panose="020B0502040204020203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u-HU" altLang="hu-HU" dirty="0">
                <a:latin typeface="Bahnschrift Light" panose="020B0502040204020203" pitchFamily="34" charset="0"/>
                <a:hlinkClick r:id="rId2"/>
              </a:rPr>
              <a:t>http://erasmusintern.org</a:t>
            </a:r>
            <a:endParaRPr lang="hu-HU" altLang="hu-HU" dirty="0">
              <a:latin typeface="Bahnschrift Light" panose="020B0502040204020203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u-HU" altLang="hu-HU" dirty="0">
                <a:latin typeface="Bahnschrift Light" panose="020B0502040204020203" pitchFamily="34" charset="0"/>
                <a:hlinkClick r:id="rId3"/>
              </a:rPr>
              <a:t>https://myinternship.eu/</a:t>
            </a:r>
            <a:r>
              <a:rPr lang="hu-HU" altLang="hu-HU" dirty="0">
                <a:latin typeface="Bahnschrift Light" panose="020B0502040204020203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hu-HU" dirty="0">
                <a:latin typeface="Bahnschrift Light" panose="020B0502040204020203" pitchFamily="34" charset="0"/>
                <a:hlinkClick r:id="rId4"/>
              </a:rPr>
              <a:t>http://ipc.sze.hu/szakmai-gyakorlat</a:t>
            </a:r>
            <a:r>
              <a:rPr lang="hu-HU" altLang="hu-HU" dirty="0">
                <a:latin typeface="Bahnschrift Light" panose="020B0502040204020203" pitchFamily="34" charset="0"/>
              </a:rPr>
              <a:t> </a:t>
            </a:r>
            <a:endParaRPr lang="hu-HU" altLang="hu-HU" dirty="0">
              <a:latin typeface="Bahnschrift Light" panose="020B0502040204020203" pitchFamily="34" charset="0"/>
              <a:hlinkClick r:id="rId5"/>
            </a:endParaRPr>
          </a:p>
          <a:p>
            <a:pPr eaLnBrk="1" hangingPunct="1">
              <a:buFont typeface="Wingdings" pitchFamily="2" charset="2"/>
              <a:buNone/>
            </a:pPr>
            <a:endParaRPr lang="hu-HU" altLang="hu-HU" dirty="0">
              <a:latin typeface="Bahnschrift Light" panose="020B0502040204020203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hu-HU" altLang="hu-HU" dirty="0"/>
          </a:p>
          <a:p>
            <a:pPr eaLnBrk="1" hangingPunct="1">
              <a:buFont typeface="Wingdings" pitchFamily="2" charset="2"/>
              <a:buNone/>
            </a:pPr>
            <a:endParaRPr lang="hu-HU" alt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136" y="2708920"/>
            <a:ext cx="2448272" cy="367240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8" y="3718141"/>
            <a:ext cx="3997279" cy="26631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856984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dirty="0">
                <a:latin typeface="Bahnschrift Light" panose="020B0502040204020203" pitchFamily="34" charset="0"/>
              </a:rPr>
              <a:t>Pannónia hallgató kötelezettségei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493436"/>
              </p:ext>
            </p:extLst>
          </p:nvPr>
        </p:nvGraphicFramePr>
        <p:xfrm>
          <a:off x="539552" y="1277272"/>
          <a:ext cx="8064896" cy="4702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307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Bahnschrift Light" panose="020B0502040204020203" pitchFamily="34" charset="0"/>
                        </a:rPr>
                        <a:t>Tanulmányok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Bahnschrift Light" panose="020B0502040204020203" pitchFamily="34" charset="0"/>
                        </a:rPr>
                        <a:t>Szakmai gyakorlat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307">
                <a:tc gridSpan="2">
                  <a:txBody>
                    <a:bodyPr/>
                    <a:lstStyle/>
                    <a:p>
                      <a:pPr algn="ctr"/>
                      <a:r>
                        <a:rPr lang="hu-HU" altLang="hu-HU" sz="2000" dirty="0">
                          <a:latin typeface="Bahnschrift Light" panose="020B0502040204020203" pitchFamily="34" charset="0"/>
                        </a:rPr>
                        <a:t>Ösztöndíjszerződés teljesítése</a:t>
                      </a:r>
                      <a:endParaRPr lang="hu-HU" sz="20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38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2000" dirty="0">
                          <a:latin typeface="Bahnschrift Light" panose="020B0502040204020203" pitchFamily="34" charset="0"/>
                        </a:rPr>
                        <a:t>Adott ideig a partnerintézményben tanul / dolgozik (napra pontosan!)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30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2000" dirty="0">
                          <a:latin typeface="Bahnschrift Light" panose="020B0502040204020203" pitchFamily="34" charset="0"/>
                        </a:rPr>
                        <a:t>Aktív félév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30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2000" dirty="0">
                          <a:latin typeface="Bahnschrift Light" panose="020B0502040204020203" pitchFamily="34" charset="0"/>
                        </a:rPr>
                        <a:t>Hazai egyetemi beiratkozás + költségtérítés </a:t>
                      </a:r>
                      <a:r>
                        <a:rPr lang="hu-HU" altLang="hu-HU" sz="2000" baseline="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2000" dirty="0">
                          <a:latin typeface="Bahnschrift Light" panose="020B0502040204020203" pitchFamily="34" charset="0"/>
                        </a:rPr>
                        <a:t>(ha van)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81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2000" dirty="0">
                          <a:latin typeface="Bahnschrift Light" panose="020B0502040204020203" pitchFamily="34" charset="0"/>
                        </a:rPr>
                        <a:t>Előírt tanulmányi</a:t>
                      </a:r>
                      <a:r>
                        <a:rPr lang="hu-HU" altLang="hu-HU" sz="2000" baseline="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2000" dirty="0">
                          <a:latin typeface="Bahnschrift Light" panose="020B0502040204020203" pitchFamily="34" charset="0"/>
                        </a:rPr>
                        <a:t>kötelezettségét teljesíti: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2000" dirty="0">
                          <a:latin typeface="Bahnschrift Light" panose="020B0502040204020203" pitchFamily="34" charset="0"/>
                        </a:rPr>
                        <a:t>30 felvett kredit/szemeszter (hazaival együtt), melyből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2000" dirty="0">
                          <a:latin typeface="Bahnschrift Light" panose="020B0502040204020203" pitchFamily="34" charset="0"/>
                        </a:rPr>
                        <a:t>min. 15 kredit szakmai tárgyat külföldön teljesít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Bahnschrift Light" panose="020B0502040204020203" pitchFamily="34" charset="0"/>
                        </a:rPr>
                        <a:t>Előírt gyakorlati kötelezettségét teljesíti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Bahnschrift Light" panose="020B0502040204020203" pitchFamily="34" charset="0"/>
                        </a:rPr>
                        <a:t>+ Előírt hazai vizsgakötelezettségét teljesíti (ha van)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710736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>
                <a:latin typeface="Bahnschrift Light" panose="020B0502040204020203" pitchFamily="34" charset="0"/>
              </a:rPr>
              <a:t>Mit nyújt az PANNÓNIA a hallgatónak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526195" y="1314663"/>
            <a:ext cx="7992888" cy="2562354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ahnschrift Light" panose="020B0502040204020203" pitchFamily="34" charset="0"/>
              </a:rPr>
              <a:t> Pannónia ösztöndíj </a:t>
            </a:r>
            <a:br>
              <a:rPr lang="hu-HU" altLang="hu-HU" sz="2000" dirty="0">
                <a:latin typeface="Bahnschrift Light" panose="020B0502040204020203" pitchFamily="34" charset="0"/>
              </a:rPr>
            </a:br>
            <a:r>
              <a:rPr lang="hu-HU" altLang="hu-HU" sz="2000" dirty="0">
                <a:latin typeface="Bahnschrift Light" panose="020B0502040204020203" pitchFamily="34" charset="0"/>
              </a:rPr>
              <a:t>(csak kiegészítés!)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ahnschrift Light" panose="020B0502040204020203" pitchFamily="34" charset="0"/>
              </a:rPr>
              <a:t> napi elszámolás – 30 napos pénzügyi hónap a projektben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ahnschrift Light" panose="020B0502040204020203" pitchFamily="34" charset="0"/>
              </a:rPr>
              <a:t> tandíjmentesség partner egyetemnél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ahnschrift Light" panose="020B0502040204020203" pitchFamily="34" charset="0"/>
              </a:rPr>
              <a:t> hazai ösztöndíj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ahnschrift Light" panose="020B0502040204020203" pitchFamily="34" charset="0"/>
              </a:rPr>
              <a:t> kiegészítő (esélyegyenlőségi) támogatás lehetősége</a:t>
            </a:r>
          </a:p>
          <a:p>
            <a:pPr marL="109537" indent="0" eaLnBrk="1" hangingPunct="1">
              <a:buNone/>
            </a:pPr>
            <a:endParaRPr lang="hu-HU" altLang="hu-HU" dirty="0">
              <a:latin typeface="Bahnschrift Light" panose="020B0502040204020203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5" y="3877017"/>
            <a:ext cx="3794261" cy="252950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08" y="3877017"/>
            <a:ext cx="3700416" cy="25295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893"/>
            <a:ext cx="7886700" cy="1325563"/>
          </a:xfrm>
        </p:spPr>
        <p:txBody>
          <a:bodyPr>
            <a:normAutofit/>
          </a:bodyPr>
          <a:lstStyle/>
          <a:p>
            <a:r>
              <a:rPr lang="hu-HU" sz="3600" dirty="0">
                <a:latin typeface="Bahnschrift Light" panose="020B0502040204020203" pitchFamily="34" charset="0"/>
              </a:rPr>
              <a:t>Egyéb források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666674"/>
            <a:ext cx="7886700" cy="4351338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  <a:p>
            <a:r>
              <a:rPr lang="hu-HU" sz="2000" dirty="0">
                <a:latin typeface="Bahnschrift Light" panose="020B0502040204020203" pitchFamily="34" charset="0"/>
              </a:rPr>
              <a:t>EHÖK utazási támogatás (számla ellenében) ehok.sze.hu </a:t>
            </a:r>
          </a:p>
          <a:p>
            <a:r>
              <a:rPr lang="hu-HU" sz="2000" dirty="0">
                <a:latin typeface="Bahnschrift Light" panose="020B0502040204020203" pitchFamily="34" charset="0"/>
              </a:rPr>
              <a:t>Diákhitel külföldi tanulmányokhoz, szakmai gyakorlathoz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73016"/>
            <a:ext cx="4824536" cy="31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09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15240"/>
            <a:ext cx="8777734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dirty="0">
                <a:solidFill>
                  <a:schemeClr val="tx1"/>
                </a:solidFill>
                <a:latin typeface="Bahnschrift Light" panose="020B0502040204020203" pitchFamily="34" charset="0"/>
              </a:rPr>
              <a:t>Tennivalók kiutazás előtt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idx="1"/>
          </p:nvPr>
        </p:nvSpPr>
        <p:spPr>
          <a:xfrm>
            <a:off x="315913" y="908050"/>
            <a:ext cx="8569325" cy="568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endParaRPr lang="hu-HU" altLang="hu-HU" sz="2200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732164"/>
              </p:ext>
            </p:extLst>
          </p:nvPr>
        </p:nvGraphicFramePr>
        <p:xfrm>
          <a:off x="352103" y="798830"/>
          <a:ext cx="8496944" cy="553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Bahnschrift Light" panose="020B0502040204020203" pitchFamily="34" charset="0"/>
                        </a:rPr>
                        <a:t>Tanulmányok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Bahnschrift Light" panose="020B0502040204020203" pitchFamily="34" charset="0"/>
                        </a:rPr>
                        <a:t>Szakmai</a:t>
                      </a:r>
                      <a:r>
                        <a:rPr lang="hu-HU" sz="1800" baseline="0" dirty="0">
                          <a:latin typeface="Bahnschrift Light" panose="020B0502040204020203" pitchFamily="34" charset="0"/>
                        </a:rPr>
                        <a:t> gyakorlat</a:t>
                      </a:r>
                      <a:endParaRPr lang="hu-HU" sz="18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Nominálás</a:t>
                      </a:r>
                      <a:r>
                        <a:rPr lang="hu-HU" altLang="hu-HU" sz="1800" baseline="0" dirty="0">
                          <a:latin typeface="Bahnschrift Light" panose="020B0502040204020203" pitchFamily="34" charset="0"/>
                        </a:rPr>
                        <a:t> után j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elentkezés a fogadó intézménynél (Határidők, formanyomtatványok!)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Jelentkezés a fogadó intézménynél (keresni gyakorlati helyet)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Engedély az intézeti koordinátortól és a szakvezetőtől a kiutazásra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defRPr/>
                      </a:pPr>
                      <a:endParaRPr lang="hu-HU" altLang="hu-H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Learning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Agreement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elkészítése: Tantárgyak kiválasztása, egyeztetése a szakfelelőssel/kari koordinátorral (LA)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Training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Agreement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elkészítése, egyeztetése a szakfelelőssel/kari koordinátorral (TA)</a:t>
                      </a:r>
                      <a:endParaRPr lang="hu-HU" sz="18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Kedvezményes tanrend kérelem (TO-n keresztül)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Szállásfoglalás, utazás megszervezése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Biztosítás (Európai Egészségbiztosítási Kártya + BBP)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Európai Egészségbiztosítási Kártya+ </a:t>
                      </a:r>
                      <a:r>
                        <a:rPr lang="hu-HU" altLang="hu-HU" sz="1800" b="1" u="sng" dirty="0">
                          <a:latin typeface="Bahnschrift Light" panose="020B0502040204020203" pitchFamily="34" charset="0"/>
                        </a:rPr>
                        <a:t>felelősségbiztosítás!</a:t>
                      </a:r>
                      <a:r>
                        <a:rPr lang="hu-HU" altLang="hu-HU" sz="1800" b="1" u="none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800" b="0" u="none" dirty="0">
                          <a:latin typeface="Bahnschrift Light" panose="020B0502040204020203" pitchFamily="34" charset="0"/>
                        </a:rPr>
                        <a:t>+ BBP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Ösztöndíjszerződés</a:t>
                      </a:r>
                      <a:r>
                        <a:rPr lang="hu-HU" altLang="hu-HU" sz="1800" baseline="0" dirty="0">
                          <a:latin typeface="Bahnschrift Light" panose="020B0502040204020203" pitchFamily="34" charset="0"/>
                        </a:rPr>
                        <a:t> megkötése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utaláshoz</a:t>
                      </a:r>
                    </a:p>
                    <a:p>
                      <a:pPr lvl="5" algn="l" eaLnBrk="1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buFont typeface="Arial" pitchFamily="34" charset="0"/>
                        <a:buChar char="•"/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forintban</a:t>
                      </a:r>
                    </a:p>
                    <a:p>
                      <a:pPr lvl="5" algn="l" eaLnBrk="1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buFont typeface="Arial" pitchFamily="34" charset="0"/>
                        <a:buChar char="•"/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akár kiutazás után is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  <a:defRPr/>
                      </a:pP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  <a:defRPr/>
                      </a:pPr>
                      <a:r>
                        <a:rPr lang="hu-HU" altLang="hu-HU" sz="18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Formanyomtatványok letölthetőek: </a:t>
                      </a:r>
                    </a:p>
                    <a:p>
                      <a:pPr marL="109537" indent="0" algn="ctr" eaLnBrk="1" hangingPunct="1">
                        <a:lnSpc>
                          <a:spcPct val="80000"/>
                        </a:lnSpc>
                        <a:buFont typeface="Wingdings 3" pitchFamily="18" charset="2"/>
                        <a:buNone/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https://ipc.sze.hu/pannonia-letoltheto-dokumentumok-h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H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build="p" autoUpdateAnimBg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2727</TotalTime>
  <Words>708</Words>
  <Application>Microsoft Office PowerPoint</Application>
  <PresentationFormat>Diavetítés a képernyőre (4:3 oldalarány)</PresentationFormat>
  <Paragraphs>117</Paragraphs>
  <Slides>19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30" baseType="lpstr">
      <vt:lpstr>Arial</vt:lpstr>
      <vt:lpstr>Bahnschrift</vt:lpstr>
      <vt:lpstr>Bahnschrift Light</vt:lpstr>
      <vt:lpstr>Baskerville Old Face</vt:lpstr>
      <vt:lpstr>Bradley Hand ITC</vt:lpstr>
      <vt:lpstr>Calibri</vt:lpstr>
      <vt:lpstr>Calibri Light</vt:lpstr>
      <vt:lpstr>Times New Roman</vt:lpstr>
      <vt:lpstr>Wingdings</vt:lpstr>
      <vt:lpstr>Wingdings 3</vt:lpstr>
      <vt:lpstr>Office-téma</vt:lpstr>
      <vt:lpstr>PowerPoint-bemutató</vt:lpstr>
      <vt:lpstr>Előadás tartalma</vt:lpstr>
      <vt:lpstr>A pályázatokról bővebben</vt:lpstr>
      <vt:lpstr>PANNÓNIA ösztöndíj alapszabályai</vt:lpstr>
      <vt:lpstr>Gyakorlati helyek kereséséhez segítség</vt:lpstr>
      <vt:lpstr>Pannónia hallgató kötelezettségei</vt:lpstr>
      <vt:lpstr>Mit nyújt az PANNÓNIA a hallgatónak</vt:lpstr>
      <vt:lpstr>Egyéb források</vt:lpstr>
      <vt:lpstr>Tennivalók kiutazás előtt</vt:lpstr>
      <vt:lpstr>PowerPoint-bemutató</vt:lpstr>
      <vt:lpstr>PowerPoint-bemutató</vt:lpstr>
      <vt:lpstr>On-line learning Agreement (OLA)</vt:lpstr>
      <vt:lpstr>Learning Agreement for  Training / Studies – Changes to the LA  </vt:lpstr>
      <vt:lpstr>Hosszabbítás</vt:lpstr>
      <vt:lpstr>Tennivalók kiutazás után (partnerintézménynél)</vt:lpstr>
      <vt:lpstr>PowerPoint-bemutató</vt:lpstr>
      <vt:lpstr>Szakkoordinátorok</vt:lpstr>
      <vt:lpstr>Elérhetőségek Nemzetközi Programok Központ Ig.103</vt:lpstr>
      <vt:lpstr>PowerPoint-bemutató</vt:lpstr>
    </vt:vector>
  </TitlesOfParts>
  <Company>Főig. Hivatal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tudnivalók</dc:title>
  <dc:creator>mmzs</dc:creator>
  <cp:lastModifiedBy>Kerpics Kinga</cp:lastModifiedBy>
  <cp:revision>243</cp:revision>
  <cp:lastPrinted>2018-04-24T06:35:33Z</cp:lastPrinted>
  <dcterms:created xsi:type="dcterms:W3CDTF">2002-04-19T09:32:08Z</dcterms:created>
  <dcterms:modified xsi:type="dcterms:W3CDTF">2024-06-06T07:34:47Z</dcterms:modified>
</cp:coreProperties>
</file>