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2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15" r:id="rId4"/>
    <p:sldId id="270" r:id="rId5"/>
    <p:sldId id="274" r:id="rId6"/>
    <p:sldId id="261" r:id="rId7"/>
    <p:sldId id="276" r:id="rId8"/>
    <p:sldId id="302" r:id="rId9"/>
    <p:sldId id="317" r:id="rId10"/>
    <p:sldId id="294" r:id="rId11"/>
    <p:sldId id="303" r:id="rId12"/>
    <p:sldId id="288" r:id="rId13"/>
    <p:sldId id="318" r:id="rId14"/>
    <p:sldId id="323" r:id="rId15"/>
    <p:sldId id="322" r:id="rId16"/>
    <p:sldId id="320" r:id="rId17"/>
    <p:sldId id="286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58BBB"/>
    <a:srgbClr val="FF731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55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notesViewPr>
    <p:cSldViewPr>
      <p:cViewPr varScale="1">
        <p:scale>
          <a:sx n="46" d="100"/>
          <a:sy n="46" d="100"/>
        </p:scale>
        <p:origin x="-1349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Mészáros Márta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ERASMUS tudnivalók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D5DC46C-6F0E-4078-B770-67FAAD8DD3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0E924DE-9158-4B79-9C81-083261ADC2C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29A6E-2DA0-4176-B028-C76439199B85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8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0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61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94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87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46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6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5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58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31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02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48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erasmusintern.org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ipc.sze.hu/segitseg-kulfoldi-szakmai-gyakorlati-hely-keresesehe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cement-uk.com/" TargetMode="External"/><Relationship Id="rId5" Type="http://schemas.openxmlformats.org/officeDocument/2006/relationships/hyperlink" Target="http://ipc.sze.hu/szakmai-gyakorlat" TargetMode="External"/><Relationship Id="rId4" Type="http://schemas.openxmlformats.org/officeDocument/2006/relationships/hyperlink" Target="https://myinternship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pc.sze.hu/pannonia-letoltheto-dokumentumok-h" TargetMode="External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pc.sze.hu/kapcsola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xchange@sze.hu" TargetMode="External"/><Relationship Id="rId2" Type="http://schemas.openxmlformats.org/officeDocument/2006/relationships/hyperlink" Target="http://ipc.sze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pc.sze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pc.sze.hu/kezdola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pc.sze.hu/kezdolap" TargetMode="External"/><Relationship Id="rId2" Type="http://schemas.openxmlformats.org/officeDocument/2006/relationships/hyperlink" Target="https://pannoniaosztondij.h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pc.sze.hu/pannonia-letoltheto-dokumentumok-h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earning-agreemen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133618" y="2348880"/>
            <a:ext cx="7020780" cy="12839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hu-H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Light" panose="020B0502040204020203" pitchFamily="34" charset="0"/>
              </a:rPr>
              <a:t>PANNÓNIA+ PROGRAM</a:t>
            </a:r>
          </a:p>
        </p:txBody>
      </p:sp>
      <p:pic>
        <p:nvPicPr>
          <p:cNvPr id="6" name="Kép 5" descr="A képen szöveg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458307CC-329D-2A2A-99A1-DF139172E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35" y="4005064"/>
            <a:ext cx="5940146" cy="178204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9E564D7-FC88-7C11-0B02-682E642C35B1}"/>
              </a:ext>
            </a:extLst>
          </p:cNvPr>
          <p:cNvSpPr txBox="1"/>
          <p:nvPr/>
        </p:nvSpPr>
        <p:spPr>
          <a:xfrm>
            <a:off x="6876256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2025. április 9.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035" y="275556"/>
            <a:ext cx="891316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Gyakorlati helyek kereséséhez segítség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13613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</a:rPr>
              <a:t>INTERNET! (Jó motivációs levél segítségével)</a:t>
            </a:r>
          </a:p>
          <a:p>
            <a:pPr marL="0" indent="11113"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</a:rPr>
              <a:t>Honlapunkon segítség:</a:t>
            </a:r>
            <a:br>
              <a:rPr lang="hu-HU" altLang="hu-HU" dirty="0">
                <a:latin typeface="Bahnschrift Light" panose="020B0502040204020203" pitchFamily="34" charset="0"/>
              </a:rPr>
            </a:br>
            <a:r>
              <a:rPr lang="hu-HU" altLang="hu-HU" dirty="0">
                <a:latin typeface="Bahnschrift Light" panose="020B0502040204020203" pitchFamily="34" charset="0"/>
                <a:hlinkClick r:id="rId2"/>
              </a:rPr>
              <a:t>https://ipc.sze.hu/segitseg-kulfoldi-szakmai-gyakorlati-hely-keresesehez</a:t>
            </a: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3"/>
              </a:rPr>
              <a:t>http://erasmusintern.org</a:t>
            </a: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4"/>
              </a:rPr>
              <a:t>https://myinternship.eu/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5"/>
              </a:rPr>
              <a:t>http://ipc.sze.hu/szakmai-gyakorlat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  <a:endParaRPr lang="hu-HU" altLang="hu-HU" dirty="0">
              <a:latin typeface="Bahnschrift Light" panose="020B0502040204020203" pitchFamily="34" charset="0"/>
              <a:hlinkClick r:id="rId6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dirty="0"/>
          </a:p>
          <a:p>
            <a:pPr eaLnBrk="1" hangingPunct="1">
              <a:buFont typeface="Wingdings" pitchFamily="2" charset="2"/>
              <a:buNone/>
            </a:pPr>
            <a:endParaRPr lang="hu-HU" alt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2708920"/>
            <a:ext cx="2448272" cy="36724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3" y="4654216"/>
            <a:ext cx="2592288" cy="1727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116632"/>
            <a:ext cx="7920880" cy="3600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Mobility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BEFORE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mobility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</a:p>
        </p:txBody>
      </p:sp>
      <p:pic>
        <p:nvPicPr>
          <p:cNvPr id="4" name="Kép 3" descr="A képen szöveg, képernyőkép, Párhuzamos, nyugt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8D9FCD-264B-2B10-F748-0B54E442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3" y="910371"/>
            <a:ext cx="7536833" cy="5037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Tennivalók a partnerintézménynél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89087" y="1628800"/>
            <a:ext cx="8663433" cy="35283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" panose="020B0502040204020203" pitchFamily="34" charset="0"/>
                <a:cs typeface="Arial" charset="0"/>
              </a:rPr>
              <a:t> 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tanulni (kötelező)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szórakozni (opcionális)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élményeket szerezni (elkerülhetetlen)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77357"/>
            <a:ext cx="3996444" cy="27363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7" y="3565117"/>
            <a:ext cx="3767346" cy="2748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5680"/>
            <a:ext cx="8280920" cy="98107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Tennivalók kiutazás közben</a:t>
            </a:r>
            <a:br>
              <a:rPr lang="hu-HU" u="sng" dirty="0">
                <a:solidFill>
                  <a:schemeClr val="folHlink"/>
                </a:solidFill>
              </a:rPr>
            </a:br>
            <a:endParaRPr lang="hu-HU" u="sng" dirty="0"/>
          </a:p>
        </p:txBody>
      </p:sp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251520" y="1520128"/>
            <a:ext cx="7704856" cy="5112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Bahnschrift Light" panose="020B0502040204020203" pitchFamily="34" charset="0"/>
              </a:rPr>
              <a:t>Ha változás történik az eredeti dokumentumhoz képest, ki kell tölteni a „</a:t>
            </a:r>
            <a:r>
              <a:rPr lang="en-GB" sz="1800" dirty="0">
                <a:latin typeface="Bahnschrift Light" panose="020B0502040204020203" pitchFamily="34" charset="0"/>
              </a:rPr>
              <a:t>Exceptional changes to the learning agreement</a:t>
            </a:r>
            <a:r>
              <a:rPr lang="hu-HU" sz="1800" dirty="0">
                <a:latin typeface="Bahnschrift Light" panose="020B0502040204020203" pitchFamily="34" charset="0"/>
              </a:rPr>
              <a:t>” </a:t>
            </a:r>
            <a:br>
              <a:rPr lang="hu-HU" sz="1800" dirty="0">
                <a:latin typeface="Bahnschrift Light" panose="020B0502040204020203" pitchFamily="34" charset="0"/>
              </a:rPr>
            </a:br>
            <a:r>
              <a:rPr lang="hu-HU" sz="1800" dirty="0">
                <a:latin typeface="Bahnschrift Light" panose="020B0502040204020203" pitchFamily="34" charset="0"/>
              </a:rPr>
              <a:t>(DURING </a:t>
            </a:r>
            <a:r>
              <a:rPr lang="hu-HU" sz="1800" dirty="0" err="1">
                <a:latin typeface="Bahnschrift Light" panose="020B0502040204020203" pitchFamily="34" charset="0"/>
              </a:rPr>
              <a:t>the</a:t>
            </a:r>
            <a:r>
              <a:rPr 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 err="1">
                <a:latin typeface="Bahnschrift Light" panose="020B0502040204020203" pitchFamily="34" charset="0"/>
              </a:rPr>
              <a:t>mobility</a:t>
            </a:r>
            <a:r>
              <a:rPr lang="hu-HU" sz="1800" dirty="0">
                <a:latin typeface="Bahnschrift Light" panose="020B0502040204020203" pitchFamily="34" charset="0"/>
              </a:rPr>
              <a:t>) részt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dirty="0">
                <a:latin typeface="Bahnschrift Light" panose="020B0502040204020203" pitchFamily="34" charset="0"/>
              </a:rPr>
              <a:t>Tantárgy törlése / Új tantárgy felvétele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dirty="0">
                <a:latin typeface="Bahnschrift Light" panose="020B0502040204020203" pitchFamily="34" charset="0"/>
              </a:rPr>
              <a:t>Mobilitás időtartamának módosítása</a:t>
            </a:r>
            <a:br>
              <a:rPr lang="hu-HU" dirty="0">
                <a:latin typeface="Bahnschrift Light" panose="020B0502040204020203" pitchFamily="34" charset="0"/>
              </a:rPr>
            </a:br>
            <a:endParaRPr lang="hu-HU" dirty="0">
              <a:latin typeface="Bahnschrift Light" panose="020B0502040204020203" pitchFamily="34" charset="0"/>
            </a:endParaRPr>
          </a:p>
          <a:p>
            <a:pPr marL="17145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Bahnschrift Light" panose="020B0502040204020203" pitchFamily="34" charset="0"/>
              </a:rPr>
              <a:t>Hosszabbítás lehetősége </a:t>
            </a:r>
            <a:r>
              <a:rPr lang="hu-HU" altLang="hu-HU" dirty="0">
                <a:latin typeface="Bahnschrift Light" panose="020B0502040204020203" pitchFamily="34" charset="0"/>
              </a:rPr>
              <a:t>a Pannónia pénzügyi forrásának erejéig,</a:t>
            </a:r>
            <a:br>
              <a:rPr lang="hu-HU" altLang="hu-HU" dirty="0">
                <a:latin typeface="Bahnschrift Light" panose="020B0502040204020203" pitchFamily="34" charset="0"/>
              </a:rPr>
            </a:br>
            <a:r>
              <a:rPr lang="hu-HU" altLang="hu-HU" dirty="0">
                <a:latin typeface="Bahnschrift Light" panose="020B0502040204020203" pitchFamily="34" charset="0"/>
              </a:rPr>
              <a:t>ha egész félévet hosszabbít: 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altLang="hu-HU" sz="1800" dirty="0">
                <a:latin typeface="Bahnschrift Light" panose="020B0502040204020203" pitchFamily="34" charset="0"/>
              </a:rPr>
              <a:t>1. féléves tárgyakról bizonyítvány,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Transcript</a:t>
            </a:r>
            <a:r>
              <a:rPr lang="hu-HU" altLang="hu-HU" sz="1800" dirty="0">
                <a:latin typeface="Bahnschrift Light" panose="020B0502040204020203" pitchFamily="34" charset="0"/>
              </a:rPr>
              <a:t> of Records leadása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2. félévre szóló engedély leadása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Learing 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Agreement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leadása az új időpontokkal</a:t>
            </a:r>
            <a:br>
              <a:rPr lang="hu-HU" altLang="hu-HU" sz="1800" dirty="0">
                <a:latin typeface="Bahnschrift Light" panose="020B0502040204020203" pitchFamily="34" charset="0"/>
                <a:cs typeface="Arial" charset="0"/>
              </a:rPr>
            </a:br>
            <a:endParaRPr lang="hu-HU" sz="18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Az új dokumentumot is alá kell íratni a küldő és a fogadó szakkoordinátorral</a:t>
            </a:r>
          </a:p>
        </p:txBody>
      </p:sp>
      <p:pic>
        <p:nvPicPr>
          <p:cNvPr id="3" name="Kép 2" descr="A képen szöveg, szeg, Fakocka, mérőléc látható&#10;&#10;Automatikusan generált leírás">
            <a:extLst>
              <a:ext uri="{FF2B5EF4-FFF2-40B4-BE49-F238E27FC236}">
                <a16:creationId xmlns:a16="http://schemas.microsoft.com/office/drawing/2014/main" id="{476EF656-9294-DA20-59A6-F8E31EE4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05264"/>
            <a:ext cx="2290482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5680"/>
            <a:ext cx="8280920" cy="76504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Tennivalók kiutazás után</a:t>
            </a:r>
            <a:br>
              <a:rPr lang="hu-HU" u="sng" dirty="0">
                <a:solidFill>
                  <a:schemeClr val="folHlink"/>
                </a:solidFill>
              </a:rPr>
            </a:br>
            <a:endParaRPr lang="hu-HU" u="sng" dirty="0"/>
          </a:p>
        </p:txBody>
      </p:sp>
      <p:pic>
        <p:nvPicPr>
          <p:cNvPr id="3" name="Kép 2" descr="A képen szöveg, szeg, Fakocka, mérőléc látható&#10;&#10;Automatikusan generált leírás">
            <a:extLst>
              <a:ext uri="{FF2B5EF4-FFF2-40B4-BE49-F238E27FC236}">
                <a16:creationId xmlns:a16="http://schemas.microsoft.com/office/drawing/2014/main" id="{476EF656-9294-DA20-59A6-F8E31EE4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05264"/>
            <a:ext cx="2290482" cy="149961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C98F73-9FE0-4FAA-85B1-B828FA44D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72093"/>
              </p:ext>
            </p:extLst>
          </p:nvPr>
        </p:nvGraphicFramePr>
        <p:xfrm>
          <a:off x="179263" y="1143605"/>
          <a:ext cx="8785474" cy="549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737">
                  <a:extLst>
                    <a:ext uri="{9D8B030D-6E8A-4147-A177-3AD203B41FA5}">
                      <a16:colId xmlns:a16="http://schemas.microsoft.com/office/drawing/2014/main" val="2458704342"/>
                    </a:ext>
                  </a:extLst>
                </a:gridCol>
                <a:gridCol w="4392737">
                  <a:extLst>
                    <a:ext uri="{9D8B030D-6E8A-4147-A177-3AD203B41FA5}">
                      <a16:colId xmlns:a16="http://schemas.microsoft.com/office/drawing/2014/main" val="1611479543"/>
                    </a:ext>
                  </a:extLst>
                </a:gridCol>
              </a:tblGrid>
              <a:tr h="453725"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>
                          <a:solidFill>
                            <a:schemeClr val="lt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kern="1200">
                          <a:solidFill>
                            <a:schemeClr val="lt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Szakmai gyakorlat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154346"/>
                  </a:ext>
                </a:extLst>
              </a:tr>
              <a:tr h="1418483">
                <a:tc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Vizsgabizonyítványok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Transcript of Records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benyújtása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hu-HU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vagy</a:t>
                      </a:r>
                      <a:br>
                        <a:rPr lang="hu-HU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Kitöltött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és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aláírt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Learning Agreement after the mobility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dokumentumon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Gyakorlati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igazolás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leadása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vagy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Kitöltött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hu-HU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és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hu-HU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aláírt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Training Agreement after the mobility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része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30525"/>
                  </a:ext>
                </a:extLst>
              </a:tr>
              <a:tr h="781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Aláírt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Letter of Participation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leadás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(ha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az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előző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dokumentumokon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nincs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kinntartózkodási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időtartam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09808"/>
                  </a:ext>
                </a:extLst>
              </a:tr>
              <a:tr h="514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Kreditelismerési</a:t>
                      </a: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nyomtatvány</a:t>
                      </a: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leadása</a:t>
                      </a:r>
                      <a:endParaRPr lang="hu-HU" sz="1600" kern="1200" dirty="0">
                        <a:solidFill>
                          <a:srgbClr val="FF0000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91460"/>
                  </a:ext>
                </a:extLst>
              </a:tr>
              <a:tr h="668899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6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Letölthető dokumentumok: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  <a:hlinkClick r:id="rId3"/>
                        </a:rPr>
                        <a:t>https://ipc.sze.hu/pannonia-letoltheto-dokumentumok-h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30201"/>
                  </a:ext>
                </a:extLst>
              </a:tr>
              <a:tr h="4865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Ha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szükséges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számlákkal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elszámolás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Kiválósági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ösztöndíj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, EHÖK)</a:t>
                      </a:r>
                      <a:endParaRPr lang="hu-HU" altLang="hu-HU" sz="16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99510"/>
                  </a:ext>
                </a:extLst>
              </a:tr>
              <a:tr h="47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Hivatalos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beszámoló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elkészítése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(email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információ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alapján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94374"/>
                  </a:ext>
                </a:extLst>
              </a:tr>
              <a:tr h="7004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Kellemes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tapasztalatok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megosztása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élménybeszámoló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érdeklődni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fogadnak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-e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máskor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is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hallgatót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altLang="hu-HU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☺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1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5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21" y="0"/>
            <a:ext cx="8229600" cy="1143000"/>
          </a:xfrm>
        </p:spPr>
        <p:txBody>
          <a:bodyPr>
            <a:normAutofit/>
          </a:bodyPr>
          <a:lstStyle/>
          <a:p>
            <a:pPr algn="ctr" defTabSz="914400">
              <a:defRPr/>
            </a:pPr>
            <a:r>
              <a:rPr lang="hu-HU" sz="3600" u="sng" dirty="0">
                <a:latin typeface="Bahnschrift Light" panose="020B0502040204020203" pitchFamily="34" charset="0"/>
              </a:rPr>
              <a:t>Szakkoordinátorok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24971" y="116567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https://ipc.sze.hu/kapcsolat</a:t>
            </a:r>
            <a:endParaRPr lang="hu-HU" dirty="0"/>
          </a:p>
        </p:txBody>
      </p:sp>
      <p:pic>
        <p:nvPicPr>
          <p:cNvPr id="5" name="Kép 4" descr="A képen szöveg, képernyőkép, Webhely, Web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53E9764-1DA4-8304-4331-2091C8C8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336704" cy="4708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4000" u="sng" dirty="0">
                <a:latin typeface="Bahnschrift Light" panose="020B0502040204020203" pitchFamily="34" charset="0"/>
              </a:rPr>
              <a:t>Elérhetőségek</a:t>
            </a:r>
            <a:endParaRPr lang="hu-HU" dirty="0">
              <a:latin typeface="Bahnschrift Light" panose="020B0502040204020203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Nemzetközi Programok és </a:t>
            </a:r>
            <a:r>
              <a:rPr lang="hu-HU" sz="2400" b="1" dirty="0" err="1">
                <a:latin typeface="Bahnschrift Light" panose="020B0502040204020203" pitchFamily="34" charset="0"/>
                <a:ea typeface="+mj-ea"/>
                <a:cs typeface="+mj-cs"/>
              </a:rPr>
              <a:t>Alumni</a:t>
            </a:r>
            <a:r>
              <a:rPr 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 Központ</a:t>
            </a:r>
          </a:p>
          <a:p>
            <a:pPr algn="ctr" eaLnBrk="1" hangingPunct="1">
              <a:buNone/>
            </a:pPr>
            <a:endParaRPr lang="hu-HU" sz="1000" b="1" dirty="0">
              <a:latin typeface="Bahnschrift Light" panose="020B0502040204020203" pitchFamily="34" charset="0"/>
            </a:endParaRPr>
          </a:p>
          <a:p>
            <a:pPr algn="ctr" eaLnBrk="1" hangingPunct="1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Honlap: 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2"/>
              </a:rPr>
              <a:t>http://ipc.sze.hu  </a:t>
            </a:r>
            <a:endParaRPr lang="hu-HU" altLang="hu-HU" sz="24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 eaLnBrk="1" hangingPunct="1">
              <a:buNone/>
            </a:pPr>
            <a:endParaRPr lang="hu-HU" altLang="hu-HU" sz="20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Kocsis Kinga</a:t>
            </a:r>
            <a:b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</a:br>
            <a: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Nagy Ildikó</a:t>
            </a:r>
          </a:p>
          <a:p>
            <a:pPr algn="ctr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exchange@sze.hu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 </a:t>
            </a:r>
          </a:p>
          <a:p>
            <a:pPr algn="ctr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Telefon: 96/613-560</a:t>
            </a:r>
          </a:p>
          <a:p>
            <a:pPr algn="ctr">
              <a:buNone/>
            </a:pPr>
            <a:r>
              <a:rPr lang="hu-HU" sz="2400" dirty="0">
                <a:latin typeface="Bahnschrift Light" panose="020B0502040204020203" pitchFamily="34" charset="0"/>
              </a:rPr>
              <a:t>IG. 103. iroda</a:t>
            </a:r>
            <a:endParaRPr lang="hu-HU" altLang="hu-HU" sz="24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985188"/>
            <a:ext cx="4680520" cy="13739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648"/>
            <a:ext cx="9036496" cy="148185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altLang="hu-HU" sz="5000" b="1" dirty="0">
                <a:latin typeface="Bahnschrift Light" panose="020B0502040204020203" pitchFamily="34" charset="0"/>
              </a:rPr>
              <a:t>Sikeres mobilitást kívánunk!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altLang="hu-HU" sz="6000" dirty="0">
              <a:solidFill>
                <a:schemeClr val="folHlink"/>
              </a:solidFill>
              <a:latin typeface="Bradley Hand ITC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101741" cy="473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1"/>
            <a:ext cx="7886700" cy="1152128"/>
          </a:xfrm>
        </p:spPr>
        <p:txBody>
          <a:bodyPr>
            <a:normAutofit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Előadás tartalma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514203"/>
            <a:ext cx="7290055" cy="4425989"/>
          </a:xfrm>
        </p:spPr>
        <p:txBody>
          <a:bodyPr>
            <a:normAutofit lnSpcReduction="10000"/>
          </a:bodyPr>
          <a:lstStyle/>
          <a:p>
            <a:r>
              <a:rPr lang="hu-HU" sz="2800" dirty="0">
                <a:latin typeface="Bahnschrift Light" panose="020B0502040204020203" pitchFamily="34" charset="0"/>
              </a:rPr>
              <a:t>Honlap: </a:t>
            </a:r>
            <a:r>
              <a:rPr lang="hu-HU" altLang="hu-HU" sz="2800" dirty="0">
                <a:latin typeface="Baskerville Old Face" panose="02020602080505020303" pitchFamily="18" charset="0"/>
                <a:hlinkClick r:id="rId2"/>
              </a:rPr>
              <a:t>http://ipc.sze.hu</a:t>
            </a:r>
            <a:r>
              <a:rPr lang="hu-HU" altLang="hu-HU" sz="28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Alapszabályok, kötelezettségek, </a:t>
            </a:r>
          </a:p>
          <a:p>
            <a:r>
              <a:rPr lang="hu-HU" sz="2800" kern="0" dirty="0">
                <a:latin typeface="Bahnschrift Light" panose="020B0502040204020203" pitchFamily="34" charset="0"/>
              </a:rPr>
              <a:t>Ösztöndíj mértéke </a:t>
            </a:r>
            <a:endParaRPr lang="hu-HU" altLang="hu-HU" sz="2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hu-HU" altLang="hu-HU" sz="2800" dirty="0">
              <a:latin typeface="Baskerville Old Face" panose="020206020805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altLang="hu-HU" sz="2800" dirty="0">
                <a:latin typeface="Baskerville Old Face" panose="02020602080505020303" pitchFamily="18" charset="0"/>
              </a:rPr>
              <a:t> </a:t>
            </a:r>
            <a:r>
              <a:rPr lang="hu-HU" altLang="hu-HU" sz="2800" dirty="0">
                <a:latin typeface="Bahnschrift Light" panose="020B0502040204020203" pitchFamily="34" charset="0"/>
              </a:rPr>
              <a:t>T</a:t>
            </a:r>
            <a:r>
              <a:rPr lang="hu-HU" sz="2800" dirty="0">
                <a:latin typeface="Bahnschrift Light" panose="020B0502040204020203" pitchFamily="34" charset="0"/>
              </a:rPr>
              <a:t>eendők kiutazás előtt</a:t>
            </a:r>
            <a:br>
              <a:rPr lang="hu-HU" sz="2800" dirty="0">
                <a:latin typeface="Bahnschrift Light" panose="020B0502040204020203" pitchFamily="34" charset="0"/>
              </a:rPr>
            </a:br>
            <a:endParaRPr lang="hu-HU" sz="2800" dirty="0">
              <a:latin typeface="Bahnschrift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Bahnschrift Light" panose="020B0502040204020203" pitchFamily="34" charset="0"/>
              </a:rPr>
              <a:t> Teendők kiutazás közben</a:t>
            </a:r>
            <a:br>
              <a:rPr lang="hu-HU" sz="2800" dirty="0">
                <a:latin typeface="Bahnschrift Light" panose="020B0502040204020203" pitchFamily="34" charset="0"/>
              </a:rPr>
            </a:br>
            <a:endParaRPr lang="hu-HU" sz="2800" dirty="0">
              <a:latin typeface="Bahnschrift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Bahnschrift Light" panose="020B0502040204020203" pitchFamily="34" charset="0"/>
              </a:rPr>
              <a:t> Teendők kiutazás után</a:t>
            </a:r>
          </a:p>
          <a:p>
            <a:pPr marL="0" indent="0">
              <a:buNone/>
            </a:pPr>
            <a:endParaRPr lang="hu-HU" sz="2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hu-HU" sz="2800" dirty="0">
              <a:latin typeface="Bahnschrift Light" panose="020B0502040204020203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5BEEB4-38F4-D3D7-56FC-100200784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2" y="2708920"/>
            <a:ext cx="42767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634" y="267147"/>
            <a:ext cx="814547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Honlap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2634" y="1031851"/>
            <a:ext cx="882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ahnschrift Light" panose="020B0502040204020203" pitchFamily="34" charset="0"/>
                <a:hlinkClick r:id="rId2"/>
              </a:rPr>
              <a:t>ipc.sze.hu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Hallgató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Pannónia Ösztöndíjprogram</a:t>
            </a:r>
          </a:p>
        </p:txBody>
      </p:sp>
      <p:pic>
        <p:nvPicPr>
          <p:cNvPr id="6" name="Kép 5" descr="A képen szöveg, képernyőkép, ruházat, Webhely látható&#10;&#10;Automatikusan generált leírás">
            <a:extLst>
              <a:ext uri="{FF2B5EF4-FFF2-40B4-BE49-F238E27FC236}">
                <a16:creationId xmlns:a16="http://schemas.microsoft.com/office/drawing/2014/main" id="{04248353-096A-05DF-170D-A8A6CC4E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2" y="1812819"/>
            <a:ext cx="4516900" cy="18974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Kép 8" descr="A képen szöveg, képernyőkép, Webhely, Weblap látható&#10;&#10;Automatikusan generált leírás">
            <a:extLst>
              <a:ext uri="{FF2B5EF4-FFF2-40B4-BE49-F238E27FC236}">
                <a16:creationId xmlns:a16="http://schemas.microsoft.com/office/drawing/2014/main" id="{1290E70E-9ECA-118F-B502-086E0583B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5412252" cy="2407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896457-DFC2-407E-975F-9BE55A500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92" y="3968011"/>
            <a:ext cx="2085317" cy="2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062664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latin typeface="Bahnschrift Light" panose="020B0502040204020203" pitchFamily="34" charset="0"/>
              </a:rPr>
              <a:t>PANNÓNIA Ösztöndíjprogram alapszabályai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463073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Aktív</a:t>
            </a:r>
            <a:r>
              <a:rPr lang="hu-HU" altLang="hu-HU" sz="1800" dirty="0">
                <a:latin typeface="Bahnschrift Light" panose="020B0502040204020203" pitchFamily="34" charset="0"/>
              </a:rPr>
              <a:t> hallgatói jogviszony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Hosszú távú mobilitás: min. 2 hónap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r>
              <a:rPr lang="hu-HU" altLang="hu-HU" sz="1800" dirty="0">
                <a:latin typeface="Bahnschrift Light" panose="020B0502040204020203" pitchFamily="34" charset="0"/>
              </a:rPr>
              <a:t>rövid távú mobilitás: 2-30 nap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Bahnschrift Light" panose="020B0502040204020203" pitchFamily="34" charset="0"/>
              </a:rPr>
              <a:t>Egy hallgató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max</a:t>
            </a:r>
            <a:r>
              <a:rPr lang="hu-HU" altLang="hu-HU" sz="1800" dirty="0">
                <a:latin typeface="Bahnschrift Light" panose="020B0502040204020203" pitchFamily="34" charset="0"/>
              </a:rPr>
              <a:t>. 12 hónap/ciklus kaphat Pannónia jogosultságot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Ösztöndíjszerződés kötelező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 err="1">
                <a:latin typeface="Bahnschrift Light" panose="020B0502040204020203" pitchFamily="34" charset="0"/>
              </a:rPr>
              <a:t>Learning</a:t>
            </a:r>
            <a:r>
              <a:rPr lang="hu-HU" altLang="hu-HU" sz="1800" dirty="0">
                <a:latin typeface="Bahnschrift Light" panose="020B0502040204020203" pitchFamily="34" charset="0"/>
              </a:rPr>
              <a:t>/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Mobility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Agreement</a:t>
            </a:r>
            <a:r>
              <a:rPr lang="hu-HU" altLang="hu-HU" sz="1800" dirty="0">
                <a:latin typeface="Bahnschrift Light" panose="020B0502040204020203" pitchFamily="34" charset="0"/>
              </a:rPr>
              <a:t> aláírása kötelező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Kiutazás csak szerződött intézménybe (tanulmányok)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Kutatói, szakmai gyakorlati helyet önállóan kell keresni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Mobilitás idején szerzett krediteket el kell ismertetni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altLang="hu-HU" sz="1800" dirty="0">
              <a:latin typeface="Bahnschrift Light" panose="020B0502040204020203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4771081"/>
            <a:ext cx="2736304" cy="18242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777886"/>
            <a:ext cx="2736305" cy="1817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64896" cy="9361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latin typeface="Bahnschrift Light" panose="020B0502040204020203" pitchFamily="34" charset="0"/>
              </a:rPr>
              <a:t>Pannónia hallgató kötelezettségei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8368"/>
              </p:ext>
            </p:extLst>
          </p:nvPr>
        </p:nvGraphicFramePr>
        <p:xfrm>
          <a:off x="539552" y="1277272"/>
          <a:ext cx="8064896" cy="501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30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Tanulmányok, Kutatás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Szakmai gyakorlat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Aktív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félév: Hazai egyetemi beiratkozás + költségtérítés 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(ha van)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Ösztöndíjszerződés teljesítése (</a:t>
                      </a: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kreditek teljesítése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):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Előírt tanulmányi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kötelezettségét teljesíti: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30 felvett kredit/szemeszter (hazaival együtt), melyből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min. 15 kredit szakmai tárgyat külföldön teljesít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Előírt gyakorlati kötelezettségét teljesíti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+ Előírt hazai vizsgakötelezettségét teljesíti (ha van)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Adott ideig 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a partnerintézményben tanul / dolgozik (napra pontosan!)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hlinkClick r:id="rId2"/>
                        </a:rPr>
                        <a:t>pannoniaosztondij.hu</a:t>
                      </a:r>
                      <a:b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</a:b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hlinkClick r:id="rId3"/>
                        </a:rPr>
                        <a:t>ipc.sze.hu</a:t>
                      </a:r>
                      <a:endParaRPr lang="hu-HU" altLang="hu-HU" sz="1800" dirty="0">
                        <a:solidFill>
                          <a:srgbClr val="FF0000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792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latin typeface="Bahnschrift Light" panose="020B0502040204020203" pitchFamily="34" charset="0"/>
              </a:rPr>
              <a:t>Ösztöndíj mértéke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26194" y="1412775"/>
            <a:ext cx="8510302" cy="2464241"/>
          </a:xfrm>
        </p:spPr>
        <p:txBody>
          <a:bodyPr>
            <a:noAutofit/>
          </a:bodyPr>
          <a:lstStyle/>
          <a:p>
            <a:r>
              <a:rPr lang="hu-HU" altLang="hu-HU" sz="1800" dirty="0">
                <a:latin typeface="Bahnschrift Light" panose="020B0502040204020203" pitchFamily="34" charset="0"/>
              </a:rPr>
              <a:t>Pannónia havi ösztöndíj országcsoportok szerint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r>
              <a:rPr lang="hu-HU" altLang="hu-HU" sz="1800" dirty="0">
                <a:latin typeface="Bahnschrift Light" panose="020B0502040204020203" pitchFamily="34" charset="0"/>
              </a:rPr>
              <a:t>	csak kiegészítés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r>
              <a:rPr lang="hu-HU" altLang="hu-HU" sz="1800" dirty="0">
                <a:latin typeface="Bahnschrift Light" panose="020B0502040204020203" pitchFamily="34" charset="0"/>
              </a:rPr>
              <a:t>	napi elszámolás – 30 napos pénzügyi hónap a projektben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 Tandíjmentesség a szerződött intézménynél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 Rövid távú mobiltás esetén kiegészítő (utazási napokra) támogatás lehetősége, kiválósági program esetén számla ellenében kiegészítő támogatások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endParaRPr lang="hu-HU" altLang="hu-HU" sz="1800" dirty="0">
              <a:latin typeface="Bahnschrift Light" panose="020B0502040204020203" pitchFamily="34" charset="0"/>
            </a:endParaRPr>
          </a:p>
          <a:p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>
                <a:latin typeface="Bahnschrift Light" panose="020B0502040204020203" pitchFamily="34" charset="0"/>
              </a:rPr>
              <a:t>Más támogatási formákkal kombinálható, egyéb források:</a:t>
            </a:r>
          </a:p>
          <a:p>
            <a:pPr lvl="1"/>
            <a:r>
              <a:rPr lang="hu-HU" altLang="hu-HU" sz="1500" dirty="0">
                <a:latin typeface="Bahnschrift Light" panose="020B0502040204020203" pitchFamily="34" charset="0"/>
              </a:rPr>
              <a:t>hazai ösztöndíj</a:t>
            </a:r>
          </a:p>
          <a:p>
            <a:pPr lvl="1"/>
            <a:r>
              <a:rPr lang="hu-HU" altLang="hu-HU" sz="1500" dirty="0">
                <a:latin typeface="Bahnschrift Light" panose="020B0502040204020203" pitchFamily="34" charset="0"/>
              </a:rPr>
              <a:t>EHÖK utazási támogatás</a:t>
            </a:r>
            <a:br>
              <a:rPr lang="hu-HU" altLang="hu-HU" sz="1500" dirty="0">
                <a:latin typeface="Bahnschrift Light" panose="020B0502040204020203" pitchFamily="34" charset="0"/>
              </a:rPr>
            </a:br>
            <a:r>
              <a:rPr lang="hu-HU" sz="1500" dirty="0">
                <a:latin typeface="Bahnschrift Light" panose="020B0502040204020203" pitchFamily="34" charset="0"/>
              </a:rPr>
              <a:t>(számla ellenében) ehok.sze.hu </a:t>
            </a:r>
            <a:endParaRPr lang="hu-HU" altLang="hu-HU" sz="1500" dirty="0">
              <a:latin typeface="Bahnschrift Light" panose="020B0502040204020203" pitchFamily="34" charset="0"/>
            </a:endParaRPr>
          </a:p>
          <a:p>
            <a:pPr lvl="1"/>
            <a:r>
              <a:rPr lang="hu-HU" altLang="hu-HU" sz="1500" dirty="0">
                <a:latin typeface="Bahnschrift Light" panose="020B0502040204020203" pitchFamily="34" charset="0"/>
              </a:rPr>
              <a:t>diákhitel</a:t>
            </a:r>
            <a:br>
              <a:rPr lang="hu-HU" altLang="hu-HU" sz="1500" dirty="0">
                <a:latin typeface="Bahnschrift Light" panose="020B0502040204020203" pitchFamily="34" charset="0"/>
              </a:rPr>
            </a:br>
            <a:r>
              <a:rPr lang="hu-HU" sz="1500" dirty="0">
                <a:latin typeface="Bahnschrift Light" panose="020B0502040204020203" pitchFamily="34" charset="0"/>
              </a:rPr>
              <a:t>külföldi tanulmányokhoz, </a:t>
            </a:r>
            <a:br>
              <a:rPr lang="hu-HU" sz="1500" dirty="0">
                <a:latin typeface="Bahnschrift Light" panose="020B0502040204020203" pitchFamily="34" charset="0"/>
              </a:rPr>
            </a:br>
            <a:r>
              <a:rPr lang="hu-HU" sz="1500" dirty="0">
                <a:latin typeface="Bahnschrift Light" panose="020B0502040204020203" pitchFamily="34" charset="0"/>
              </a:rPr>
              <a:t>szakmai gyakorlathoz </a:t>
            </a:r>
            <a:endParaRPr lang="hu-HU" altLang="hu-HU" sz="1500" dirty="0">
              <a:latin typeface="Bahnschrift Light" panose="020B0502040204020203" pitchFamily="34" charset="0"/>
            </a:endParaRPr>
          </a:p>
          <a:p>
            <a:pPr lvl="1"/>
            <a:r>
              <a:rPr lang="hu-HU" altLang="hu-HU" sz="1500" dirty="0">
                <a:latin typeface="Bahnschrift Light" panose="020B0502040204020203" pitchFamily="34" charset="0"/>
              </a:rPr>
              <a:t>fogadó intézmény által nyújtott lehetőségek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12124"/>
            <a:ext cx="3843530" cy="25623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08" y="65024"/>
            <a:ext cx="8777734" cy="74131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Tennivalók kiutazás előtt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idx="1"/>
          </p:nvPr>
        </p:nvSpPr>
        <p:spPr>
          <a:xfrm>
            <a:off x="315913" y="908050"/>
            <a:ext cx="8569325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hu-HU" altLang="hu-HU" sz="22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5856"/>
              </p:ext>
            </p:extLst>
          </p:nvPr>
        </p:nvGraphicFramePr>
        <p:xfrm>
          <a:off x="331143" y="853205"/>
          <a:ext cx="8496944" cy="600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059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Tanulmányok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Bahnschrift Light" panose="020B0502040204020203" pitchFamily="34" charset="0"/>
                        </a:rPr>
                        <a:t>Szakmai</a:t>
                      </a:r>
                      <a:r>
                        <a:rPr lang="hu-HU" sz="1800" baseline="0" dirty="0">
                          <a:latin typeface="Bahnschrift Light" panose="020B0502040204020203" pitchFamily="34" charset="0"/>
                        </a:rPr>
                        <a:t> gyakorlat, Kutatás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Nominálás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után j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elentkezés a fogadó intézménynél (Határidők, formanyomtatványok!)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Jelentkezés a fogadó intézménynél (keresni gyakorlati helyet)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92"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Engedély az intézeti koordinátortól és a szakvezetőtől a kiutazásra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endParaRPr lang="hu-HU" alt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Learning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(LA) elkészítése: Tantárgyak kiválasztása, egyeztetése a szakfelelőssel/kari koordinátorral</a:t>
                      </a:r>
                      <a:br>
                        <a:rPr lang="hu-HU" altLang="hu-HU" sz="1800" dirty="0">
                          <a:latin typeface="Bahnschrift Light" panose="020B0502040204020203" pitchFamily="34" charset="0"/>
                        </a:rPr>
                      </a:b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Online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Learning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(OLA)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Mobility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Agreement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(MA) elkészítése, egyeztetése a szakfelelőssel/kari koordinátorral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Beiratkozás, kedvezményes tanrend kérelem, ha szükséges (TO-n keresztül)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Szállásfoglalás, utazás megszervezése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Biztosítás (Európai Egészségbiztosítási Kártya + BBP)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Európai Egészségbiztosítási Kártya+ </a:t>
                      </a:r>
                      <a:r>
                        <a:rPr lang="hu-HU" altLang="hu-HU" sz="1800" b="1" u="sng" dirty="0">
                          <a:latin typeface="Bahnschrift Light" panose="020B0502040204020203" pitchFamily="34" charset="0"/>
                        </a:rPr>
                        <a:t>felelősségbiztosítás!</a:t>
                      </a:r>
                      <a:r>
                        <a:rPr lang="hu-HU" altLang="hu-HU" sz="1800" b="1" u="none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b="0" u="none" dirty="0">
                          <a:latin typeface="Bahnschrift Light" panose="020B0502040204020203" pitchFamily="34" charset="0"/>
                        </a:rPr>
                        <a:t>+ BBP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709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Ösztöndíjszerződés</a:t>
                      </a:r>
                      <a:r>
                        <a:rPr lang="hu-HU" altLang="hu-HU" sz="1800" baseline="0" dirty="0">
                          <a:latin typeface="Bahnschrift Light" panose="020B0502040204020203" pitchFamily="34" charset="0"/>
                        </a:rPr>
                        <a:t> megkötése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utaláshoz: személyes és banki adatokat tartalmazó űrlap kitöltése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709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Formanyomtatványok letölthetőek: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  <a:hlinkClick r:id="rId3"/>
                        </a:rPr>
                        <a:t>https://ipc.sze.hu/pannonia-letoltheto-dokumentumok-h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4624"/>
            <a:ext cx="820891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Learning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for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Studies</a:t>
            </a:r>
            <a:endParaRPr kumimoji="0" lang="hu-HU" sz="2800" b="0" u="sng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Kép 4" descr="A képen szöveg, képernyőkép, Párhuzamos, nyugt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9DD312C-C86C-C03B-D2F6-0FBADC45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2" y="868458"/>
            <a:ext cx="7567316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3184"/>
            <a:ext cx="8064896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Erasmus </a:t>
            </a:r>
            <a:r>
              <a:rPr lang="hu-HU" sz="3600" u="sng" dirty="0" err="1">
                <a:latin typeface="Bahnschrift Light" panose="020B0502040204020203" pitchFamily="34" charset="0"/>
              </a:rPr>
              <a:t>Without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Paper</a:t>
            </a:r>
            <a:r>
              <a:rPr lang="hu-HU" sz="3600" u="sng" dirty="0">
                <a:latin typeface="Bahnschrift Light" panose="020B0502040204020203" pitchFamily="34" charset="0"/>
              </a:rPr>
              <a:t> (EWP)</a:t>
            </a:r>
            <a:br>
              <a:rPr lang="hu-HU" sz="3600" u="sng" dirty="0">
                <a:latin typeface="Bahnschrift Light" panose="020B0502040204020203" pitchFamily="34" charset="0"/>
              </a:rPr>
            </a:br>
            <a:r>
              <a:rPr lang="hu-HU" sz="3600" u="sng" dirty="0">
                <a:latin typeface="Bahnschrift Light" panose="020B0502040204020203" pitchFamily="34" charset="0"/>
              </a:rPr>
              <a:t>Online </a:t>
            </a:r>
            <a:r>
              <a:rPr lang="hu-HU" sz="3600" u="sng" dirty="0" err="1">
                <a:latin typeface="Bahnschrift Light" panose="020B0502040204020203" pitchFamily="34" charset="0"/>
              </a:rPr>
              <a:t>Learning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Agreement</a:t>
            </a:r>
            <a:r>
              <a:rPr lang="hu-HU" sz="3600" u="sng" dirty="0">
                <a:latin typeface="Bahnschrift Light" panose="020B0502040204020203" pitchFamily="34" charset="0"/>
              </a:rPr>
              <a:t> (OLA)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3567" y="1696192"/>
            <a:ext cx="7290055" cy="402336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Bahnschrift Light" panose="020B0502040204020203" pitchFamily="34" charset="0"/>
              </a:rPr>
              <a:t>Erasmus </a:t>
            </a:r>
            <a:r>
              <a:rPr lang="hu-HU" dirty="0" err="1">
                <a:latin typeface="Bahnschrift Light" panose="020B0502040204020203" pitchFamily="34" charset="0"/>
              </a:rPr>
              <a:t>app</a:t>
            </a:r>
            <a:r>
              <a:rPr lang="hu-HU" dirty="0">
                <a:latin typeface="Bahnschrift Light" panose="020B0502040204020203" pitchFamily="34" charset="0"/>
              </a:rPr>
              <a:t> célja: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Bahnschrift Light" panose="020B0502040204020203" pitchFamily="34" charset="0"/>
              </a:rPr>
              <a:t>egyszerűbb ügyintézés és külföldi eligazodás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Bahnschrift Light" panose="020B0502040204020203" pitchFamily="34" charset="0"/>
              </a:rPr>
              <a:t>okostelefonról intézhető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  <a:hlinkClick r:id="rId2"/>
              </a:rPr>
              <a:t>https://www.learning-agreement.eu/</a:t>
            </a: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</a:rPr>
              <a:t>Pannónia formanyomtatvány szükséges</a:t>
            </a:r>
          </a:p>
          <a:p>
            <a:pPr marL="285750" indent="-285750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89" y="3918224"/>
            <a:ext cx="4285310" cy="21750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44" y="6093296"/>
            <a:ext cx="2304256" cy="384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00" y="3918224"/>
            <a:ext cx="3866795" cy="21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574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4476</TotalTime>
  <Words>754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Bahnschrift</vt:lpstr>
      <vt:lpstr>Bahnschrift Light</vt:lpstr>
      <vt:lpstr>Baskerville Old Face</vt:lpstr>
      <vt:lpstr>Bradley Hand ITC</vt:lpstr>
      <vt:lpstr>Calibri</vt:lpstr>
      <vt:lpstr>Courier New</vt:lpstr>
      <vt:lpstr>Gill Sans MT</vt:lpstr>
      <vt:lpstr>Times New Roman</vt:lpstr>
      <vt:lpstr>Wingdings</vt:lpstr>
      <vt:lpstr>Wingdings 3</vt:lpstr>
      <vt:lpstr>Parcel</vt:lpstr>
      <vt:lpstr>PowerPoint Presentation</vt:lpstr>
      <vt:lpstr>Előadás tartalma</vt:lpstr>
      <vt:lpstr>Honlap</vt:lpstr>
      <vt:lpstr>PANNÓNIA Ösztöndíjprogram alapszabályai</vt:lpstr>
      <vt:lpstr>Pannónia hallgató kötelezettségei</vt:lpstr>
      <vt:lpstr>Ösztöndíj mértéke</vt:lpstr>
      <vt:lpstr>Tennivalók kiutazás előtt</vt:lpstr>
      <vt:lpstr>PowerPoint Presentation</vt:lpstr>
      <vt:lpstr>Erasmus Without Paper (EWP) Online Learning Agreement (OLA)</vt:lpstr>
      <vt:lpstr>Gyakorlati helyek kereséséhez segítség</vt:lpstr>
      <vt:lpstr>PowerPoint Presentation</vt:lpstr>
      <vt:lpstr>Tennivalók a partnerintézménynél</vt:lpstr>
      <vt:lpstr>Tennivalók kiutazás közben </vt:lpstr>
      <vt:lpstr>Tennivalók kiutazás után </vt:lpstr>
      <vt:lpstr>Szakkoordinátorok</vt:lpstr>
      <vt:lpstr>Elérhetőségek</vt:lpstr>
      <vt:lpstr>PowerPoint Presentation</vt:lpstr>
    </vt:vector>
  </TitlesOfParts>
  <Company>Főig.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tudnivalók</dc:title>
  <dc:creator>mmzs</dc:creator>
  <cp:lastModifiedBy>Kocsis Kinga Adrienn</cp:lastModifiedBy>
  <cp:revision>249</cp:revision>
  <cp:lastPrinted>2018-04-24T06:35:33Z</cp:lastPrinted>
  <dcterms:created xsi:type="dcterms:W3CDTF">2002-04-19T09:32:08Z</dcterms:created>
  <dcterms:modified xsi:type="dcterms:W3CDTF">2025-04-09T12:04:29Z</dcterms:modified>
</cp:coreProperties>
</file>