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27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4" r:id="rId3"/>
    <p:sldId id="315" r:id="rId4"/>
    <p:sldId id="324" r:id="rId5"/>
    <p:sldId id="325" r:id="rId6"/>
    <p:sldId id="270" r:id="rId7"/>
    <p:sldId id="274" r:id="rId8"/>
    <p:sldId id="261" r:id="rId9"/>
    <p:sldId id="276" r:id="rId10"/>
    <p:sldId id="302" r:id="rId11"/>
    <p:sldId id="317" r:id="rId12"/>
    <p:sldId id="294" r:id="rId13"/>
    <p:sldId id="303" r:id="rId14"/>
    <p:sldId id="288" r:id="rId15"/>
    <p:sldId id="318" r:id="rId16"/>
    <p:sldId id="323" r:id="rId17"/>
    <p:sldId id="322" r:id="rId18"/>
    <p:sldId id="320" r:id="rId19"/>
    <p:sldId id="286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BBB"/>
    <a:srgbClr val="FF6600"/>
    <a:srgbClr val="FF731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455" autoAdjust="0"/>
  </p:normalViewPr>
  <p:slideViewPr>
    <p:cSldViewPr>
      <p:cViewPr varScale="1">
        <p:scale>
          <a:sx n="105" d="100"/>
          <a:sy n="105" d="100"/>
        </p:scale>
        <p:origin x="17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02"/>
    </p:cViewPr>
  </p:sorterViewPr>
  <p:notesViewPr>
    <p:cSldViewPr>
      <p:cViewPr varScale="1">
        <p:scale>
          <a:sx n="46" d="100"/>
          <a:sy n="46" d="100"/>
        </p:scale>
        <p:origin x="-1349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Mészáros Márta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r>
              <a:rPr lang="hu-HU"/>
              <a:t>ERASMUS tudnivalók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FD5DC46C-6F0E-4078-B770-67FAAD8DD3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00E924DE-9158-4B79-9C81-083261ADC2C9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29A6E-2DA0-4176-B028-C76439199B85}" type="slidenum">
              <a:rPr lang="hu-HU" altLang="hu-HU"/>
              <a:pPr/>
              <a:t>1</a:t>
            </a:fld>
            <a:endParaRPr lang="hu-HU" altLang="hu-H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hu-HU" alt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922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01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139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58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8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91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440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06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496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510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21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04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learning-agreement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rasmusintern.org/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ipc.sze.hu/en_GB/help-with-finding-traineeship-abr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ipc.sze.hu/en_GB/won-application" TargetMode="External"/><Relationship Id="rId4" Type="http://schemas.openxmlformats.org/officeDocument/2006/relationships/hyperlink" Target="https://myinternship.e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pc.sze.hu/essential-documents" TargetMode="External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ipc.sze.hu/en_GB/departmental-coordinator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xchange@sze.hu" TargetMode="External"/><Relationship Id="rId2" Type="http://schemas.openxmlformats.org/officeDocument/2006/relationships/hyperlink" Target="https://ipc.sze.hu/en_GB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pc.sze.hu/en_GB/ho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pc.sze.hu/en_GB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pc.sze.hu/en_GB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pc.sze.hu/en_GB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nnoniaosztondij.h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ehok.sze.h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pc.sze.hu/essential-document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368158" y="2441098"/>
            <a:ext cx="7020780" cy="12839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hu-H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 Light" panose="020B0502040204020203" pitchFamily="34" charset="0"/>
              </a:rPr>
              <a:t>PANNÓNIA PROGRAMME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56D54-DEA8-4436-B219-B11E4AD9D3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5024"/>
            <a:ext cx="7187199" cy="2054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8454E9-3D7B-4AF2-8343-8B980DD31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5472"/>
            <a:ext cx="3240360" cy="1079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44624"/>
            <a:ext cx="8208912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Learning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Agreement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for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Studies</a:t>
            </a:r>
            <a:endParaRPr kumimoji="0" lang="hu-HU" sz="2800" b="0" u="sng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Kép 4" descr="A képen szöveg, képernyőkép, Párhuzamos, nyugt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79DD312C-C86C-C03B-D2F6-0FBADC45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2" y="868458"/>
            <a:ext cx="7567316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0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149961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Erasmus </a:t>
            </a:r>
            <a:r>
              <a:rPr lang="hu-HU" sz="3600" u="sng" dirty="0" err="1">
                <a:latin typeface="Bahnschrift Light" panose="020B0502040204020203" pitchFamily="34" charset="0"/>
              </a:rPr>
              <a:t>Without</a:t>
            </a:r>
            <a:r>
              <a:rPr lang="hu-HU" sz="3600" u="sng" dirty="0">
                <a:latin typeface="Bahnschrift Light" panose="020B0502040204020203" pitchFamily="34" charset="0"/>
              </a:rPr>
              <a:t> </a:t>
            </a:r>
            <a:r>
              <a:rPr lang="hu-HU" sz="3600" u="sng" dirty="0" err="1">
                <a:latin typeface="Bahnschrift Light" panose="020B0502040204020203" pitchFamily="34" charset="0"/>
              </a:rPr>
              <a:t>Paper</a:t>
            </a:r>
            <a:r>
              <a:rPr lang="hu-HU" sz="3600" u="sng" dirty="0">
                <a:latin typeface="Bahnschrift Light" panose="020B0502040204020203" pitchFamily="34" charset="0"/>
              </a:rPr>
              <a:t> (EWP)</a:t>
            </a:r>
            <a:br>
              <a:rPr lang="hu-HU" sz="3600" u="sng" dirty="0">
                <a:latin typeface="Bahnschrift Light" panose="020B0502040204020203" pitchFamily="34" charset="0"/>
              </a:rPr>
            </a:br>
            <a:r>
              <a:rPr lang="hu-HU" sz="3600" u="sng" dirty="0">
                <a:latin typeface="Bahnschrift Light" panose="020B0502040204020203" pitchFamily="34" charset="0"/>
              </a:rPr>
              <a:t>Online </a:t>
            </a:r>
            <a:r>
              <a:rPr lang="hu-HU" sz="3600" u="sng" dirty="0" err="1">
                <a:latin typeface="Bahnschrift Light" panose="020B0502040204020203" pitchFamily="34" charset="0"/>
              </a:rPr>
              <a:t>Learning</a:t>
            </a:r>
            <a:r>
              <a:rPr lang="hu-HU" sz="3600" u="sng" dirty="0">
                <a:latin typeface="Bahnschrift Light" panose="020B0502040204020203" pitchFamily="34" charset="0"/>
              </a:rPr>
              <a:t> </a:t>
            </a:r>
            <a:r>
              <a:rPr lang="hu-HU" sz="3600" u="sng" dirty="0" err="1">
                <a:latin typeface="Bahnschrift Light" panose="020B0502040204020203" pitchFamily="34" charset="0"/>
              </a:rPr>
              <a:t>Agreement</a:t>
            </a:r>
            <a:r>
              <a:rPr lang="hu-HU" sz="3600" u="sng" dirty="0">
                <a:latin typeface="Bahnschrift Light" panose="020B0502040204020203" pitchFamily="34" charset="0"/>
              </a:rPr>
              <a:t> (OLA)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0465" y="1772816"/>
            <a:ext cx="7290055" cy="402336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Bahnschrift Light" panose="020B0502040204020203" pitchFamily="34" charset="0"/>
              </a:rPr>
              <a:t>Erasmus app: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 Light" panose="020B0502040204020203" pitchFamily="34" charset="0"/>
              </a:rPr>
              <a:t>Simplifies administrative processes and navigating abroad</a:t>
            </a:r>
            <a:endParaRPr lang="hu-HU" dirty="0"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 be managed from a smartphone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  <a:hlinkClick r:id="rId2"/>
              </a:rPr>
              <a:t>https://www.learning-agreement.eu/</a:t>
            </a: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</a:rPr>
              <a:t>Pannónia </a:t>
            </a:r>
            <a:r>
              <a:rPr lang="hu-HU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form</a:t>
            </a: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</a:rPr>
              <a:t> is </a:t>
            </a:r>
            <a:r>
              <a:rPr lang="hu-HU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required</a:t>
            </a:r>
            <a:r>
              <a:rPr lang="hu-HU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alongside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440" y="3990232"/>
            <a:ext cx="4285310" cy="21750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095" y="6165304"/>
            <a:ext cx="2304256" cy="384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98" y="4077072"/>
            <a:ext cx="3866795" cy="21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035" y="275556"/>
            <a:ext cx="8913168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Help with Finding Traineeship Abroad</a:t>
            </a:r>
            <a:endParaRPr lang="hu-HU" sz="3600" u="sng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13613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</a:rPr>
              <a:t>INTERNET! </a:t>
            </a:r>
            <a:r>
              <a:rPr lang="en-GB" altLang="hu-HU" dirty="0">
                <a:latin typeface="Bahnschrift Light" panose="020B0502040204020203" pitchFamily="34" charset="0"/>
              </a:rPr>
              <a:t>(With a good motivation letter)</a:t>
            </a:r>
            <a:endParaRPr lang="hu-HU" altLang="hu-HU" dirty="0">
              <a:latin typeface="Bahnschrift Light" panose="020B0502040204020203" pitchFamily="34" charset="0"/>
            </a:endParaRPr>
          </a:p>
          <a:p>
            <a:pPr>
              <a:buNone/>
            </a:pPr>
            <a:r>
              <a:rPr lang="en-US" altLang="en-US" dirty="0">
                <a:latin typeface="Bahnschrift Light" panose="020B0502040204020203" pitchFamily="34" charset="0"/>
              </a:rPr>
              <a:t>Help available on our website</a:t>
            </a:r>
            <a:r>
              <a:rPr lang="hu-HU" altLang="hu-HU" dirty="0">
                <a:latin typeface="Bahnschrift Light" panose="020B0502040204020203" pitchFamily="34" charset="0"/>
              </a:rPr>
              <a:t>:</a:t>
            </a:r>
            <a:br>
              <a:rPr lang="hu-HU" altLang="hu-HU" dirty="0">
                <a:latin typeface="Bahnschrift Light" panose="020B0502040204020203" pitchFamily="34" charset="0"/>
              </a:rPr>
            </a:br>
            <a:r>
              <a:rPr lang="hu-HU" altLang="hu-HU" dirty="0">
                <a:latin typeface="Bahnschrift Light" panose="020B0502040204020203" pitchFamily="34" charset="0"/>
                <a:hlinkClick r:id="rId2"/>
              </a:rPr>
              <a:t>https://ipc.sze.hu/en_GB/help-with-finding-traineeship-abroad</a:t>
            </a:r>
            <a:r>
              <a:rPr lang="hu-HU" altLang="hu-HU" dirty="0">
                <a:latin typeface="Bahnschrift Light" panose="020B0502040204020203" pitchFamily="34" charset="0"/>
              </a:rPr>
              <a:t> </a:t>
            </a:r>
            <a:br>
              <a:rPr lang="hu-HU" altLang="hu-HU" dirty="0">
                <a:latin typeface="Bahnschrift Light" panose="020B0502040204020203" pitchFamily="34" charset="0"/>
              </a:rPr>
            </a:b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3"/>
              </a:rPr>
              <a:t>http://erasmusintern.org</a:t>
            </a:r>
            <a:endParaRPr lang="hu-HU" altLang="hu-HU" dirty="0">
              <a:latin typeface="Bahnschrift Light" panose="020B0502040204020203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4"/>
              </a:rPr>
              <a:t>https://myinternship.eu/</a:t>
            </a:r>
            <a:r>
              <a:rPr lang="hu-HU" altLang="hu-HU" dirty="0">
                <a:latin typeface="Bahnschrift Light" panose="020B0502040204020203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hu-HU" altLang="hu-HU" dirty="0">
                <a:latin typeface="Bahnschrift Light" panose="020B0502040204020203" pitchFamily="34" charset="0"/>
                <a:hlinkClick r:id="rId5"/>
              </a:rPr>
              <a:t>https://ipc.sze.hu/en_GB/won-application</a:t>
            </a:r>
            <a:r>
              <a:rPr lang="hu-HU" altLang="hu-HU" dirty="0">
                <a:latin typeface="Bahnschrift Light" panose="020B0502040204020203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hu-HU" altLang="hu-HU" dirty="0"/>
          </a:p>
          <a:p>
            <a:pPr eaLnBrk="1" hangingPunct="1">
              <a:buFont typeface="Wingdings" pitchFamily="2" charset="2"/>
              <a:buNone/>
            </a:pPr>
            <a:endParaRPr lang="hu-HU" alt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2708920"/>
            <a:ext cx="2448272" cy="367240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3" y="4654216"/>
            <a:ext cx="2592288" cy="1727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116632"/>
            <a:ext cx="7920880" cy="3600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Mobility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Agreement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BEFORE </a:t>
            </a:r>
            <a:r>
              <a:rPr kumimoji="0" lang="hu-HU" sz="2800" b="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mobility</a:t>
            </a:r>
            <a:r>
              <a:rPr kumimoji="0" lang="hu-HU" sz="2800" b="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</a:p>
        </p:txBody>
      </p:sp>
      <p:pic>
        <p:nvPicPr>
          <p:cNvPr id="4" name="Kép 3" descr="A képen szöveg, képernyőkép, Párhuzamos, nyugt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B8D9FCD-264B-2B10-F748-0B54E4423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83" y="910371"/>
            <a:ext cx="7536833" cy="50372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00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Tasks at the Partner Institution</a:t>
            </a:r>
            <a:endParaRPr lang="hu-HU" sz="3000" u="sng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89087" y="1628800"/>
            <a:ext cx="8663433" cy="352839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" panose="020B0502040204020203" pitchFamily="34" charset="0"/>
                <a:cs typeface="Arial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Study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(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mandatory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Have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fun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(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optional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Creating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memories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 (</a:t>
            </a:r>
            <a:r>
              <a:rPr lang="hu-HU" altLang="hu-HU" sz="1800" dirty="0" err="1">
                <a:latin typeface="Bahnschrift Light" panose="020B0502040204020203" pitchFamily="34" charset="0"/>
                <a:cs typeface="Arial" charset="0"/>
              </a:rPr>
              <a:t>unavoidable</a:t>
            </a:r>
            <a:r>
              <a:rPr lang="hu-HU" altLang="hu-HU" sz="1800" dirty="0">
                <a:latin typeface="Bahnschrift Light" panose="020B0502040204020203" pitchFamily="34" charset="0"/>
                <a:cs typeface="Arial" charset="0"/>
              </a:rPr>
              <a:t>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577357"/>
            <a:ext cx="3996444" cy="273630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7" y="3565117"/>
            <a:ext cx="3767346" cy="27485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5680"/>
            <a:ext cx="8280920" cy="105308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 err="1">
                <a:latin typeface="Bahnschrift Light" panose="020B0502040204020203" pitchFamily="34" charset="0"/>
              </a:rPr>
              <a:t>Tasks</a:t>
            </a:r>
            <a:r>
              <a:rPr lang="hu-HU" sz="3600" u="sng" dirty="0">
                <a:latin typeface="Bahnschrift Light" panose="020B0502040204020203" pitchFamily="34" charset="0"/>
              </a:rPr>
              <a:t> During </a:t>
            </a:r>
            <a:r>
              <a:rPr lang="hu-HU" sz="3600" u="sng" dirty="0" err="1">
                <a:latin typeface="Bahnschrift Light" panose="020B0502040204020203" pitchFamily="34" charset="0"/>
              </a:rPr>
              <a:t>Mobility</a:t>
            </a:r>
            <a:br>
              <a:rPr lang="hu-HU" u="sng" dirty="0">
                <a:solidFill>
                  <a:schemeClr val="folHlink"/>
                </a:solidFill>
              </a:rPr>
            </a:br>
            <a:endParaRPr lang="hu-HU" u="sng" dirty="0"/>
          </a:p>
        </p:txBody>
      </p:sp>
      <p:sp>
        <p:nvSpPr>
          <p:cNvPr id="4" name="Alcím 2"/>
          <p:cNvSpPr>
            <a:spLocks noGrp="1"/>
          </p:cNvSpPr>
          <p:nvPr>
            <p:ph idx="1"/>
          </p:nvPr>
        </p:nvSpPr>
        <p:spPr>
          <a:xfrm>
            <a:off x="251520" y="1520128"/>
            <a:ext cx="7704856" cy="51125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Bahnschrift Light" panose="020B0502040204020203" pitchFamily="34" charset="0"/>
              </a:rPr>
              <a:t>If there are any changes compared to the original documents, you must fill out the "Exceptional Changes to the Learning Agreement" section (DURING the mobility)</a:t>
            </a:r>
            <a:br>
              <a:rPr lang="hu-HU" sz="1800" dirty="0">
                <a:latin typeface="Bahnschrift Light" panose="020B0502040204020203" pitchFamily="34" charset="0"/>
              </a:rPr>
            </a:br>
            <a:endParaRPr lang="en-GB" sz="1800" dirty="0"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Bahnschrift Light" panose="020B0502040204020203" pitchFamily="34" charset="0"/>
              </a:rPr>
              <a:t>Course cancellation / </a:t>
            </a:r>
            <a:r>
              <a:rPr lang="en-GB" sz="1800" dirty="0" err="1">
                <a:latin typeface="Bahnschrift Light" panose="020B0502040204020203" pitchFamily="34" charset="0"/>
              </a:rPr>
              <a:t>Enrollment</a:t>
            </a:r>
            <a:r>
              <a:rPr lang="en-GB" sz="1800" dirty="0">
                <a:latin typeface="Bahnschrift Light" panose="020B0502040204020203" pitchFamily="34" charset="0"/>
              </a:rPr>
              <a:t> in a new course</a:t>
            </a:r>
            <a:br>
              <a:rPr lang="hu-HU" sz="1800" dirty="0">
                <a:latin typeface="Bahnschrift Light" panose="020B0502040204020203" pitchFamily="34" charset="0"/>
              </a:rPr>
            </a:br>
            <a:endParaRPr lang="en-GB" sz="1800" dirty="0"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Bahnschrift Light" panose="020B0502040204020203" pitchFamily="34" charset="0"/>
              </a:rPr>
              <a:t>Modification of the mobility duration</a:t>
            </a:r>
            <a:br>
              <a:rPr lang="hu-HU" sz="1800" dirty="0">
                <a:latin typeface="Bahnschrift Light" panose="020B0502040204020203" pitchFamily="34" charset="0"/>
              </a:rPr>
            </a:br>
            <a:endParaRPr lang="en-GB" sz="1800" dirty="0"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Bahnschrift Light" panose="020B0502040204020203" pitchFamily="34" charset="0"/>
              </a:rPr>
              <a:t>Extension is possible within the limits of the </a:t>
            </a:r>
            <a:r>
              <a:rPr lang="en-GB" sz="1800" dirty="0" err="1">
                <a:latin typeface="Bahnschrift Light" panose="020B0502040204020203" pitchFamily="34" charset="0"/>
              </a:rPr>
              <a:t>Pannónia</a:t>
            </a:r>
            <a:r>
              <a:rPr lang="en-GB" sz="1800" dirty="0">
                <a:latin typeface="Bahnschrift Light" panose="020B0502040204020203" pitchFamily="34" charset="0"/>
              </a:rPr>
              <a:t> financial resources. If extending for a full semester: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latin typeface="Bahnschrift Light" panose="020B0502040204020203" pitchFamily="34" charset="0"/>
              </a:rPr>
              <a:t>Submit proof for semester-long courses, Transcript of Records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latin typeface="Bahnschrift Light" panose="020B0502040204020203" pitchFamily="34" charset="0"/>
              </a:rPr>
              <a:t>Submit approval for the extended semester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500" dirty="0">
                <a:latin typeface="Bahnschrift Light" panose="020B0502040204020203" pitchFamily="34" charset="0"/>
              </a:rPr>
              <a:t>Submit the Learning Agreement with updated dates</a:t>
            </a:r>
            <a:endParaRPr lang="hu-HU" sz="1500" dirty="0"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>
              <a:latin typeface="Bahnschrift Light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The new document must also be signed by both the sending and receiving </a:t>
            </a:r>
            <a:r>
              <a:rPr lang="hu-HU" sz="1800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departmental</a:t>
            </a:r>
            <a:r>
              <a:rPr lang="en-GB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 coordinators</a:t>
            </a:r>
            <a:br>
              <a:rPr lang="hu-HU" altLang="hu-HU" sz="1800" dirty="0">
                <a:latin typeface="Bahnschrift Light" panose="020B0502040204020203" pitchFamily="34" charset="0"/>
                <a:cs typeface="Arial" charset="0"/>
              </a:rPr>
            </a:br>
            <a:endParaRPr lang="hu-HU" sz="1800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3" name="Kép 2" descr="A képen szöveg, szeg, Fakocka, mérőléc látható&#10;&#10;Automatikusan generált leírás">
            <a:extLst>
              <a:ext uri="{FF2B5EF4-FFF2-40B4-BE49-F238E27FC236}">
                <a16:creationId xmlns:a16="http://schemas.microsoft.com/office/drawing/2014/main" id="{476EF656-9294-DA20-59A6-F8E31EE4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88" y="2204864"/>
            <a:ext cx="2376264" cy="155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0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5680"/>
            <a:ext cx="8280920" cy="105308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 err="1">
                <a:latin typeface="Bahnschrift Light" panose="020B0502040204020203" pitchFamily="34" charset="0"/>
              </a:rPr>
              <a:t>Tasks</a:t>
            </a:r>
            <a:r>
              <a:rPr lang="hu-HU" sz="3600" u="sng" dirty="0">
                <a:latin typeface="Bahnschrift Light" panose="020B0502040204020203" pitchFamily="34" charset="0"/>
              </a:rPr>
              <a:t> </a:t>
            </a:r>
            <a:r>
              <a:rPr lang="hu-HU" sz="3600" u="sng" dirty="0" err="1">
                <a:latin typeface="Bahnschrift Light" panose="020B0502040204020203" pitchFamily="34" charset="0"/>
              </a:rPr>
              <a:t>after</a:t>
            </a:r>
            <a:r>
              <a:rPr lang="hu-HU" sz="3600" u="sng" dirty="0">
                <a:latin typeface="Bahnschrift Light" panose="020B0502040204020203" pitchFamily="34" charset="0"/>
              </a:rPr>
              <a:t> </a:t>
            </a:r>
            <a:r>
              <a:rPr lang="hu-HU" sz="3600" u="sng" dirty="0" err="1">
                <a:latin typeface="Bahnschrift Light" panose="020B0502040204020203" pitchFamily="34" charset="0"/>
              </a:rPr>
              <a:t>Mobility</a:t>
            </a:r>
            <a:br>
              <a:rPr lang="hu-HU" u="sng" dirty="0">
                <a:solidFill>
                  <a:schemeClr val="folHlink"/>
                </a:solidFill>
              </a:rPr>
            </a:br>
            <a:endParaRPr lang="hu-HU" u="sng" dirty="0"/>
          </a:p>
        </p:txBody>
      </p:sp>
      <p:pic>
        <p:nvPicPr>
          <p:cNvPr id="3" name="Kép 2" descr="A képen szöveg, szeg, Fakocka, mérőléc látható&#10;&#10;Automatikusan generált leírás">
            <a:extLst>
              <a:ext uri="{FF2B5EF4-FFF2-40B4-BE49-F238E27FC236}">
                <a16:creationId xmlns:a16="http://schemas.microsoft.com/office/drawing/2014/main" id="{476EF656-9294-DA20-59A6-F8E31EE4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888" y="2204864"/>
            <a:ext cx="2376264" cy="155577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9CF074-4A87-4F3B-B83A-199C5C796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Táblázat 3">
            <a:extLst>
              <a:ext uri="{FF2B5EF4-FFF2-40B4-BE49-F238E27FC236}">
                <a16:creationId xmlns:a16="http://schemas.microsoft.com/office/drawing/2014/main" id="{48596AB7-84E6-46E2-8D24-3F8766B3C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199561"/>
              </p:ext>
            </p:extLst>
          </p:nvPr>
        </p:nvGraphicFramePr>
        <p:xfrm>
          <a:off x="215267" y="1353657"/>
          <a:ext cx="8785474" cy="549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25"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 err="1">
                          <a:solidFill>
                            <a:schemeClr val="lt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Studies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err="1">
                          <a:latin typeface="Bahnschrift Light" panose="020B0502040204020203" pitchFamily="34" charset="0"/>
                        </a:rPr>
                        <a:t>Traineeship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483">
                <a:tc>
                  <a:txBody>
                    <a:bodyPr/>
                    <a:lstStyle/>
                    <a:p>
                      <a:r>
                        <a:rPr lang="en-GB" altLang="hu-HU" sz="16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Submit</a:t>
                      </a:r>
                      <a:r>
                        <a:rPr lang="en-GB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 Transcript of Records </a:t>
                      </a:r>
                      <a:b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</a:br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                               </a:t>
                      </a:r>
                      <a:r>
                        <a:rPr lang="en-GB" altLang="hu-HU" sz="16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or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Submit completed and signed Learning Agreement after the mobility document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altLang="hu-HU" sz="16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Submit</a:t>
                      </a:r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traineeship</a:t>
                      </a:r>
                      <a:r>
                        <a:rPr lang="hu-HU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certificate</a:t>
                      </a:r>
                      <a:r>
                        <a:rPr lang="hu-HU" altLang="hu-HU" sz="16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or</a:t>
                      </a:r>
                      <a:endParaRPr lang="hu-HU" sz="1600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Submit completed and signed Training Agreement after the mobility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8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Submit signed </a:t>
                      </a:r>
                      <a:r>
                        <a:rPr lang="en-GB" altLang="hu-HU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Letter of Participation </a:t>
                      </a: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(if the previous documents do not include the duration of stay)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Submit the credit recognition form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06924"/>
                  </a:ext>
                </a:extLst>
              </a:tr>
              <a:tr h="668899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6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Downloadable</a:t>
                      </a:r>
                      <a:r>
                        <a:rPr lang="hu-HU" altLang="hu-HU" sz="16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600" dirty="0" err="1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documents</a:t>
                      </a:r>
                      <a:r>
                        <a:rPr lang="hu-HU" altLang="hu-HU" sz="1600" dirty="0">
                          <a:solidFill>
                            <a:schemeClr val="tx1"/>
                          </a:solidFill>
                          <a:latin typeface="Bahnschrift Light" panose="020B0502040204020203" pitchFamily="34" charset="0"/>
                        </a:rPr>
                        <a:t>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600" dirty="0">
                          <a:latin typeface="Bahnschrift Light" panose="020B0502040204020203" pitchFamily="34" charset="0"/>
                          <a:hlinkClick r:id="rId3"/>
                        </a:rPr>
                        <a:t>https://ipc.sze.hu/essential-documents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5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If required, submit receipts for reimbursement (Excellence Scholarship, EHÖK)</a:t>
                      </a:r>
                      <a:endParaRPr lang="hu-HU" alt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Prepare an official report (based on email information)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04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Share your positive experiences (experience report)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Inquire whether the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</a:rPr>
                        <a:t> partner </a:t>
                      </a:r>
                      <a:r>
                        <a:rPr lang="hu-HU" altLang="hu-HU" sz="1600" dirty="0" err="1">
                          <a:latin typeface="Bahnschrift Light" panose="020B0502040204020203" pitchFamily="34" charset="0"/>
                        </a:rPr>
                        <a:t>institution</a:t>
                      </a:r>
                      <a:r>
                        <a:rPr lang="en-GB" altLang="hu-HU" sz="1600" dirty="0">
                          <a:latin typeface="Bahnschrift Light" panose="020B0502040204020203" pitchFamily="34" charset="0"/>
                        </a:rPr>
                        <a:t> accept students in the future</a:t>
                      </a:r>
                      <a:r>
                        <a:rPr lang="hu-HU" altLang="hu-HU" sz="1600" dirty="0">
                          <a:latin typeface="Bahnschrift Light" panose="020B0502040204020203" pitchFamily="34" charset="0"/>
                          <a:cs typeface="Arial" charset="0"/>
                        </a:rPr>
                        <a:t>☺</a:t>
                      </a:r>
                      <a:endParaRPr lang="hu-HU" sz="16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3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3521" y="0"/>
            <a:ext cx="8229600" cy="1143000"/>
          </a:xfrm>
        </p:spPr>
        <p:txBody>
          <a:bodyPr>
            <a:normAutofit/>
          </a:bodyPr>
          <a:lstStyle/>
          <a:p>
            <a:pPr algn="ctr" defTabSz="914400">
              <a:defRPr/>
            </a:pPr>
            <a:r>
              <a:rPr lang="hu-HU" sz="3600" u="sng" dirty="0" err="1">
                <a:latin typeface="Bahnschrift Light" panose="020B0502040204020203" pitchFamily="34" charset="0"/>
              </a:rPr>
              <a:t>Departmental</a:t>
            </a:r>
            <a:r>
              <a:rPr lang="hu-HU" sz="3600" u="sng" dirty="0">
                <a:latin typeface="Bahnschrift Light" panose="020B0502040204020203" pitchFamily="34" charset="0"/>
              </a:rPr>
              <a:t> </a:t>
            </a:r>
            <a:r>
              <a:rPr lang="hu-HU" sz="3600" u="sng" dirty="0" err="1">
                <a:latin typeface="Bahnschrift Light" panose="020B0502040204020203" pitchFamily="34" charset="0"/>
              </a:rPr>
              <a:t>Coordinators</a:t>
            </a:r>
            <a:endParaRPr lang="hu-HU" sz="3600" u="sng" dirty="0">
              <a:latin typeface="Bahnschrift Light" panose="020B0502040204020203" pitchFamily="34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24971" y="1165674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hlinkClick r:id="rId2"/>
              </a:rPr>
              <a:t>https://ipc.sze.hu/en_GB/departmental-coordinators#</a:t>
            </a:r>
            <a:r>
              <a:rPr lang="hu-HU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50A9C-3918-424C-92EA-BBE3BCDA8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20" y="1700808"/>
            <a:ext cx="8792802" cy="46869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4000" u="sng" dirty="0" err="1">
                <a:latin typeface="Bahnschrift Light" panose="020B0502040204020203" pitchFamily="34" charset="0"/>
              </a:rPr>
              <a:t>Contact</a:t>
            </a:r>
            <a:endParaRPr lang="hu-HU" dirty="0">
              <a:latin typeface="Bahnschrift Light" panose="020B0502040204020203" pitchFamily="34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International </a:t>
            </a:r>
            <a:r>
              <a:rPr lang="hu-HU" sz="2400" b="1" dirty="0" err="1">
                <a:latin typeface="Bahnschrift Light" panose="020B0502040204020203" pitchFamily="34" charset="0"/>
                <a:ea typeface="+mj-ea"/>
                <a:cs typeface="+mj-cs"/>
              </a:rPr>
              <a:t>Directorate</a:t>
            </a:r>
            <a:endParaRPr lang="hu-HU" sz="1000" b="1" dirty="0">
              <a:latin typeface="Bahnschrift Light" panose="020B0502040204020203" pitchFamily="34" charset="0"/>
            </a:endParaRPr>
          </a:p>
          <a:p>
            <a:pPr algn="ctr" eaLnBrk="1" hangingPunct="1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Website: 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  <a:hlinkClick r:id="rId2"/>
              </a:rPr>
              <a:t>https://ipc.sze.hu/en_GB/home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 </a:t>
            </a:r>
            <a:endParaRPr lang="hu-HU" altLang="hu-HU" sz="20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>
              <a:buNone/>
            </a:pPr>
            <a: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Kocsis Kinga</a:t>
            </a:r>
          </a:p>
          <a:p>
            <a:pPr algn="ctr">
              <a:buNone/>
            </a:pPr>
            <a: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Medve Zsófia</a:t>
            </a:r>
            <a:b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</a:br>
            <a:r>
              <a:rPr lang="hu-HU" altLang="hu-HU" sz="2400" b="1" dirty="0">
                <a:latin typeface="Bahnschrift Light" panose="020B0502040204020203" pitchFamily="34" charset="0"/>
                <a:ea typeface="+mj-ea"/>
                <a:cs typeface="+mj-cs"/>
              </a:rPr>
              <a:t>Nagy Ildikó</a:t>
            </a:r>
          </a:p>
          <a:p>
            <a:pPr algn="ctr">
              <a:buNone/>
            </a:pP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exchange@sze.hu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 </a:t>
            </a:r>
          </a:p>
          <a:p>
            <a:pPr algn="ctr">
              <a:buNone/>
            </a:pPr>
            <a:r>
              <a:rPr lang="hu-HU" altLang="hu-HU" sz="2400" dirty="0" err="1">
                <a:latin typeface="Bahnschrift Light" panose="020B0502040204020203" pitchFamily="34" charset="0"/>
                <a:ea typeface="+mj-ea"/>
                <a:cs typeface="+mj-cs"/>
              </a:rPr>
              <a:t>Telephone</a:t>
            </a:r>
            <a:r>
              <a:rPr lang="hu-HU" altLang="hu-HU" sz="2400" dirty="0">
                <a:latin typeface="Bahnschrift Light" panose="020B0502040204020203" pitchFamily="34" charset="0"/>
                <a:ea typeface="+mj-ea"/>
                <a:cs typeface="+mj-cs"/>
              </a:rPr>
              <a:t>: 96/505-621; 96/505-622; 96/505-624 </a:t>
            </a:r>
          </a:p>
          <a:p>
            <a:pPr algn="ctr">
              <a:buNone/>
            </a:pPr>
            <a:r>
              <a:rPr lang="hu-HU" sz="2400" dirty="0">
                <a:latin typeface="Bahnschrift Light" panose="020B0502040204020203" pitchFamily="34" charset="0"/>
              </a:rPr>
              <a:t>ÚT. 107. </a:t>
            </a:r>
            <a:r>
              <a:rPr lang="hu-HU" sz="2400" dirty="0" err="1">
                <a:latin typeface="Bahnschrift Light" panose="020B0502040204020203" pitchFamily="34" charset="0"/>
              </a:rPr>
              <a:t>office</a:t>
            </a:r>
            <a:endParaRPr lang="hu-HU" altLang="hu-HU" sz="24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  <a:p>
            <a:pPr algn="ctr" eaLnBrk="1" hangingPunct="1"/>
            <a:endParaRPr lang="hu-HU" alt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985188"/>
            <a:ext cx="4680520" cy="13739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648"/>
            <a:ext cx="9036496" cy="1481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5400" dirty="0"/>
              <a:t>We wish you a successful mobility!</a:t>
            </a:r>
            <a:endParaRPr lang="hu-HU" altLang="hu-HU" sz="6000" dirty="0">
              <a:solidFill>
                <a:schemeClr val="folHlink"/>
              </a:solidFill>
              <a:latin typeface="Bradley Hand ITC" pitchFamily="66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hu-HU" altLang="hu-HU" sz="4000" dirty="0">
              <a:solidFill>
                <a:schemeClr val="folHlink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29" y="1742506"/>
            <a:ext cx="7101741" cy="4734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u="sng" dirty="0" err="1">
                <a:latin typeface="Bahnschrift Light" panose="020B0502040204020203" pitchFamily="34" charset="0"/>
              </a:rPr>
              <a:t>Table</a:t>
            </a:r>
            <a:r>
              <a:rPr lang="hu-HU" sz="3600" u="sng" dirty="0">
                <a:latin typeface="Bahnschrift Light" panose="020B0502040204020203" pitchFamily="34" charset="0"/>
              </a:rPr>
              <a:t> of </a:t>
            </a:r>
            <a:r>
              <a:rPr lang="hu-HU" sz="3600" u="sng" dirty="0" err="1">
                <a:latin typeface="Bahnschrift Light" panose="020B0502040204020203" pitchFamily="34" charset="0"/>
              </a:rPr>
              <a:t>Contents</a:t>
            </a:r>
            <a:endParaRPr lang="hu-HU" sz="3600" u="sng" dirty="0">
              <a:latin typeface="Bahnschrift Light" panose="020B0502040204020203" pitchFamily="34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514203"/>
            <a:ext cx="7290055" cy="4425989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Bahnschrift Light" panose="020B0502040204020203" pitchFamily="34" charset="0"/>
              </a:rPr>
              <a:t>Website: </a:t>
            </a:r>
            <a:r>
              <a:rPr lang="hu-HU" altLang="hu-HU" sz="2800" dirty="0">
                <a:latin typeface="Baskerville Old Face" panose="02020602080505020303" pitchFamily="18" charset="0"/>
                <a:hlinkClick r:id="rId2"/>
              </a:rPr>
              <a:t>https://ipc.sze.hu/en_GB/home</a:t>
            </a:r>
            <a:endParaRPr lang="hu-HU" altLang="hu-HU" sz="2800" dirty="0">
              <a:latin typeface="Baskerville Old Face" panose="02020602080505020303" pitchFamily="18" charset="0"/>
            </a:endParaRPr>
          </a:p>
          <a:p>
            <a:r>
              <a:rPr lang="hu-HU" sz="2800" dirty="0" err="1">
                <a:latin typeface="Bahnschrift Light" panose="020B0502040204020203" pitchFamily="34" charset="0"/>
              </a:rPr>
              <a:t>Rules</a:t>
            </a:r>
            <a:r>
              <a:rPr lang="hu-HU" sz="2800" dirty="0">
                <a:latin typeface="Bahnschrift Light" panose="020B0502040204020203" pitchFamily="34" charset="0"/>
              </a:rPr>
              <a:t> and </a:t>
            </a:r>
            <a:r>
              <a:rPr lang="hu-HU" sz="2800" dirty="0" err="1">
                <a:latin typeface="Bahnschrift Light" panose="020B0502040204020203" pitchFamily="34" charset="0"/>
              </a:rPr>
              <a:t>regulations</a:t>
            </a:r>
            <a:r>
              <a:rPr lang="hu-HU" sz="2800" dirty="0">
                <a:latin typeface="Bahnschrift Light" panose="020B0502040204020203" pitchFamily="34" charset="0"/>
              </a:rPr>
              <a:t> </a:t>
            </a:r>
          </a:p>
          <a:p>
            <a:r>
              <a:rPr lang="hu-HU" sz="2800" dirty="0" err="1">
                <a:latin typeface="Bahnschrift Light" panose="020B0502040204020203" pitchFamily="34" charset="0"/>
              </a:rPr>
              <a:t>Scholarship</a:t>
            </a:r>
            <a:endParaRPr lang="hu-HU" altLang="hu-HU" sz="2800" dirty="0">
              <a:latin typeface="Bahnschrift Light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 err="1">
                <a:latin typeface="Bahnschrift Light" panose="020B0502040204020203" pitchFamily="34" charset="0"/>
              </a:rPr>
              <a:t>To</a:t>
            </a:r>
            <a:r>
              <a:rPr lang="hu-HU" sz="2800" dirty="0">
                <a:latin typeface="Bahnschrift Light" panose="020B0502040204020203" pitchFamily="34" charset="0"/>
              </a:rPr>
              <a:t> </a:t>
            </a:r>
            <a:r>
              <a:rPr lang="hu-HU" sz="2800" dirty="0" err="1">
                <a:latin typeface="Bahnschrift Light" panose="020B0502040204020203" pitchFamily="34" charset="0"/>
              </a:rPr>
              <a:t>do’s</a:t>
            </a:r>
            <a:br>
              <a:rPr lang="hu-HU" sz="2800" dirty="0">
                <a:latin typeface="Bahnschrift Light" panose="020B0502040204020203" pitchFamily="34" charset="0"/>
              </a:rPr>
            </a:br>
            <a:endParaRPr lang="hu-HU" sz="2800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hu-HU" sz="2800" dirty="0">
              <a:latin typeface="Bahnschrift Ligh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BA8F7E-F6D9-4EB1-BDC3-407957D71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099058"/>
            <a:ext cx="4238169" cy="37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634" y="267147"/>
            <a:ext cx="814547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Website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2634" y="1031851"/>
            <a:ext cx="8820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ahnschrift Light" panose="020B0502040204020203" pitchFamily="34" charset="0"/>
                <a:hlinkClick r:id="rId2"/>
              </a:rPr>
              <a:t>https://ipc.sze.hu/en_GB/home</a:t>
            </a:r>
            <a:r>
              <a:rPr lang="hu-HU" sz="2800" dirty="0">
                <a:latin typeface="Bahnschrift Light" panose="020B0502040204020203" pitchFamily="34" charset="0"/>
              </a:rPr>
              <a:t>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Pannónia </a:t>
            </a:r>
            <a:r>
              <a:rPr lang="hu-HU" sz="2800" dirty="0" err="1">
                <a:latin typeface="Bahnschrift Light" panose="020B0502040204020203" pitchFamily="34" charset="0"/>
              </a:rPr>
              <a:t>Scholarship</a:t>
            </a:r>
            <a:r>
              <a:rPr lang="hu-HU" sz="2800" dirty="0">
                <a:latin typeface="Bahnschrift Light" panose="020B0502040204020203" pitchFamily="34" charset="0"/>
              </a:rPr>
              <a:t> </a:t>
            </a:r>
            <a:r>
              <a:rPr lang="hu-HU" sz="2800" dirty="0" err="1">
                <a:latin typeface="Bahnschrift Light" panose="020B0502040204020203" pitchFamily="34" charset="0"/>
              </a:rPr>
              <a:t>Programme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 I </a:t>
            </a:r>
            <a:r>
              <a:rPr lang="hu-HU" sz="28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won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hu-HU" sz="28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the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hu-HU" sz="28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application</a:t>
            </a:r>
            <a:endParaRPr lang="hu-HU" sz="2800" dirty="0">
              <a:latin typeface="Bahnschrift Light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6DD45-0EEA-4588-AE96-54909E765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59" y="2229419"/>
            <a:ext cx="7416824" cy="3816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9044A-3074-4060-8B64-90E18F67B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617" y="5091738"/>
            <a:ext cx="1513383" cy="17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634" y="267147"/>
            <a:ext cx="814547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Website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42634" y="1031851"/>
            <a:ext cx="8820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Bahnschrift Light" panose="020B0502040204020203" pitchFamily="34" charset="0"/>
                <a:hlinkClick r:id="rId2"/>
              </a:rPr>
              <a:t>https://ipc.sze.hu/en_GB/home</a:t>
            </a:r>
            <a:r>
              <a:rPr lang="hu-HU" sz="2800" dirty="0">
                <a:latin typeface="Bahnschrift Light" panose="020B0502040204020203" pitchFamily="34" charset="0"/>
              </a:rPr>
              <a:t> 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Bahnschrift Light" panose="020B0502040204020203" pitchFamily="34" charset="0"/>
              </a:rPr>
              <a:t> Pannónia </a:t>
            </a:r>
            <a:r>
              <a:rPr lang="hu-HU" sz="2800" dirty="0" err="1">
                <a:latin typeface="Bahnschrift Light" panose="020B0502040204020203" pitchFamily="34" charset="0"/>
              </a:rPr>
              <a:t>Scholarship</a:t>
            </a:r>
            <a:r>
              <a:rPr lang="hu-HU" sz="2800" dirty="0">
                <a:latin typeface="Bahnschrift Light" panose="020B0502040204020203" pitchFamily="34" charset="0"/>
              </a:rPr>
              <a:t> </a:t>
            </a:r>
            <a:r>
              <a:rPr lang="hu-HU" sz="2800" dirty="0" err="1">
                <a:latin typeface="Bahnschrift Light" panose="020B0502040204020203" pitchFamily="34" charset="0"/>
              </a:rPr>
              <a:t>Programme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 I </a:t>
            </a:r>
            <a:r>
              <a:rPr lang="hu-HU" sz="28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won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hu-HU" sz="28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the</a:t>
            </a:r>
            <a:r>
              <a:rPr lang="hu-HU" sz="2800" dirty="0">
                <a:latin typeface="Bahnschrift 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hu-HU" sz="2800" dirty="0" err="1">
                <a:latin typeface="Bahnschrift Light" panose="020B0502040204020203" pitchFamily="34" charset="0"/>
                <a:sym typeface="Wingdings" panose="05000000000000000000" pitchFamily="2" charset="2"/>
              </a:rPr>
              <a:t>application</a:t>
            </a:r>
            <a:endParaRPr lang="hu-HU" sz="2800" dirty="0">
              <a:latin typeface="Bahnschrift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9044A-3074-4060-8B64-90E18F67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17" y="5091738"/>
            <a:ext cx="1513383" cy="1766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A7CC18-A545-42FA-840F-D22382A34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2" y="2405409"/>
            <a:ext cx="4288294" cy="2350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797CFF-FE1C-48EB-BFA3-2A179C922A76}"/>
              </a:ext>
            </a:extLst>
          </p:cNvPr>
          <p:cNvSpPr txBox="1"/>
          <p:nvPr/>
        </p:nvSpPr>
        <p:spPr>
          <a:xfrm>
            <a:off x="4543456" y="3361038"/>
            <a:ext cx="115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C7B726-3CF4-4B30-B952-37516337B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33" y="2363653"/>
            <a:ext cx="4052397" cy="23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2634" y="267147"/>
            <a:ext cx="8145474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u="sng" dirty="0">
                <a:latin typeface="Bahnschrift Light" panose="020B0502040204020203" pitchFamily="34" charset="0"/>
              </a:rPr>
              <a:t>Website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79512" y="1031851"/>
            <a:ext cx="939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Bahnschrift Light" panose="020B0502040204020203" pitchFamily="34" charset="0"/>
                <a:hlinkClick r:id="rId2"/>
              </a:rPr>
              <a:t>https://ipc.sze.hu/en_GB/home</a:t>
            </a:r>
            <a:r>
              <a:rPr lang="hu-HU" sz="2400" dirty="0">
                <a:latin typeface="Bahnschrift Light" panose="020B0502040204020203" pitchFamily="34" charset="0"/>
              </a:rPr>
              <a:t> </a:t>
            </a:r>
            <a:r>
              <a:rPr lang="hu-HU" sz="2400" dirty="0">
                <a:latin typeface="Bahnschrift Light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hu-HU" sz="2400" dirty="0">
                <a:latin typeface="Bahnschrift Light" panose="020B0502040204020203" pitchFamily="34" charset="0"/>
              </a:rPr>
              <a:t> </a:t>
            </a:r>
            <a:r>
              <a:rPr lang="en-GB" sz="2400" dirty="0">
                <a:latin typeface="Bahnschrift Light" panose="020B0502040204020203" pitchFamily="34" charset="0"/>
              </a:rPr>
              <a:t>Information for Outgoing International Students – Pannonia Scholarship Long term study</a:t>
            </a:r>
            <a:endParaRPr lang="hu-HU" sz="2400" dirty="0">
              <a:latin typeface="Bahnschrift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9044A-3074-4060-8B64-90E18F67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097" y="5301208"/>
            <a:ext cx="1333903" cy="1556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C8F69-BD47-4694-A950-AB930CADC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347" y="1985958"/>
            <a:ext cx="4917306" cy="475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5760"/>
            <a:ext cx="8676456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>
                <a:latin typeface="Bahnschrift Light" panose="020B0502040204020203" pitchFamily="34" charset="0"/>
              </a:rPr>
              <a:t>PANNÓNIA </a:t>
            </a:r>
            <a:r>
              <a:rPr lang="hu-HU" sz="3000" u="sng" dirty="0" err="1">
                <a:latin typeface="Bahnschrift Light" panose="020B0502040204020203" pitchFamily="34" charset="0"/>
              </a:rPr>
              <a:t>Scholarship</a:t>
            </a:r>
            <a:r>
              <a:rPr lang="hu-HU" sz="3000" u="sng" dirty="0">
                <a:latin typeface="Bahnschrift Light" panose="020B0502040204020203" pitchFamily="34" charset="0"/>
              </a:rPr>
              <a:t> </a:t>
            </a:r>
            <a:r>
              <a:rPr lang="hu-HU" sz="3000" u="sng" dirty="0" err="1">
                <a:latin typeface="Bahnschrift Light" panose="020B0502040204020203" pitchFamily="34" charset="0"/>
              </a:rPr>
              <a:t>ProgramME</a:t>
            </a:r>
            <a:endParaRPr lang="hu-HU" sz="3000" u="sng" dirty="0">
              <a:latin typeface="Bahnschrift Light" panose="020B0502040204020203" pitchFamily="34" charset="0"/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68760"/>
            <a:ext cx="8568952" cy="463073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altLang="hu-HU" sz="1800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Active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student</a:t>
            </a:r>
            <a:r>
              <a:rPr lang="hu-HU" altLang="hu-HU" sz="1800" dirty="0">
                <a:latin typeface="Bahnschrift Light" panose="020B0502040204020203" pitchFamily="34" charset="0"/>
              </a:rPr>
              <a:t> status</a:t>
            </a:r>
          </a:p>
          <a:p>
            <a:pPr>
              <a:spcBef>
                <a:spcPts val="1200"/>
              </a:spcBef>
            </a:pPr>
            <a:r>
              <a:rPr lang="en-GB" altLang="hu-HU" sz="1800" dirty="0">
                <a:latin typeface="Bahnschrift Light" panose="020B0502040204020203" pitchFamily="34" charset="0"/>
              </a:rPr>
              <a:t>Long-term mobility: minimum 2 months</a:t>
            </a:r>
          </a:p>
          <a:p>
            <a:pPr>
              <a:spcBef>
                <a:spcPts val="1200"/>
              </a:spcBef>
            </a:pPr>
            <a:r>
              <a:rPr lang="en-GB" altLang="hu-HU" sz="1800" dirty="0">
                <a:latin typeface="Bahnschrift Light" panose="020B0502040204020203" pitchFamily="34" charset="0"/>
              </a:rPr>
              <a:t>Short-term mobility: 2-30 days</a:t>
            </a:r>
          </a:p>
          <a:p>
            <a:pPr>
              <a:spcBef>
                <a:spcPts val="1200"/>
              </a:spcBef>
            </a:pPr>
            <a:r>
              <a:rPr lang="en-GB" altLang="hu-HU" sz="1800" dirty="0">
                <a:latin typeface="Bahnschrift Light" panose="020B0502040204020203" pitchFamily="34" charset="0"/>
              </a:rPr>
              <a:t>A student can receive </a:t>
            </a:r>
            <a:r>
              <a:rPr lang="en-GB" altLang="hu-HU" sz="1800" dirty="0" err="1">
                <a:latin typeface="Bahnschrift Light" panose="020B0502040204020203" pitchFamily="34" charset="0"/>
              </a:rPr>
              <a:t>Pannónia</a:t>
            </a:r>
            <a:r>
              <a:rPr lang="en-GB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scholarship</a:t>
            </a:r>
            <a:r>
              <a:rPr lang="en-GB" altLang="hu-HU" sz="1800" dirty="0">
                <a:latin typeface="Bahnschrift Light" panose="020B0502040204020203" pitchFamily="34" charset="0"/>
              </a:rPr>
              <a:t> for a maximum of 12 months per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study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en-GB" altLang="hu-HU" sz="1800" dirty="0">
                <a:latin typeface="Bahnschrift Light" panose="020B0502040204020203" pitchFamily="34" charset="0"/>
              </a:rPr>
              <a:t>cycle</a:t>
            </a:r>
          </a:p>
          <a:p>
            <a:pPr>
              <a:spcBef>
                <a:spcPts val="1200"/>
              </a:spcBef>
            </a:pPr>
            <a:r>
              <a:rPr lang="en-GB" altLang="hu-HU" sz="1800" dirty="0">
                <a:latin typeface="Bahnschrift Light" panose="020B0502040204020203" pitchFamily="34" charset="0"/>
              </a:rPr>
              <a:t>Signing the Learning/Mobility Agreement</a:t>
            </a:r>
            <a:r>
              <a:rPr lang="hu-HU" altLang="hu-HU" sz="1800" dirty="0">
                <a:latin typeface="Bahnschrift Light" panose="020B0502040204020203" pitchFamily="34" charset="0"/>
              </a:rPr>
              <a:t> is a must</a:t>
            </a:r>
          </a:p>
          <a:p>
            <a:pPr>
              <a:spcBef>
                <a:spcPts val="1200"/>
              </a:spcBef>
            </a:pPr>
            <a:r>
              <a:rPr lang="en-GB" altLang="hu-HU" sz="1800" dirty="0">
                <a:latin typeface="Bahnschrift Light" panose="020B0502040204020203" pitchFamily="34" charset="0"/>
              </a:rPr>
              <a:t>Scholarship </a:t>
            </a:r>
            <a:r>
              <a:rPr lang="en-GB" altLang="hu-HU" sz="1800" dirty="0" err="1">
                <a:latin typeface="Bahnschrift Light" panose="020B0502040204020203" pitchFamily="34" charset="0"/>
              </a:rPr>
              <a:t>agreemen</a:t>
            </a:r>
            <a:r>
              <a:rPr lang="hu-HU" altLang="hu-HU" sz="1800" dirty="0">
                <a:latin typeface="Bahnschrift Light" panose="020B0502040204020203" pitchFamily="34" charset="0"/>
              </a:rPr>
              <a:t>t</a:t>
            </a:r>
            <a:endParaRPr lang="en-GB" altLang="hu-HU" sz="1800" dirty="0">
              <a:latin typeface="Bahnschrift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hu-HU" altLang="hu-HU" sz="1800" dirty="0" err="1">
                <a:latin typeface="Bahnschrift Light" panose="020B0502040204020203" pitchFamily="34" charset="0"/>
              </a:rPr>
              <a:t>Study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mobility</a:t>
            </a:r>
            <a:r>
              <a:rPr lang="hu-HU" altLang="hu-HU" sz="1800" dirty="0">
                <a:latin typeface="Bahnschrift Light" panose="020B0502040204020203" pitchFamily="34" charset="0"/>
              </a:rPr>
              <a:t> is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only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possible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at</a:t>
            </a:r>
            <a:r>
              <a:rPr lang="hu-HU" altLang="hu-HU" sz="1800" dirty="0">
                <a:latin typeface="Bahnschrift Light" panose="020B0502040204020203" pitchFamily="34" charset="0"/>
              </a:rPr>
              <a:t> partner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institutions</a:t>
            </a:r>
            <a:endParaRPr lang="hu-HU" altLang="hu-HU" sz="1800" dirty="0">
              <a:latin typeface="Bahnschrift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hu-HU" altLang="hu-HU" dirty="0">
                <a:latin typeface="Bahnschrift Light" panose="020B0502040204020203" pitchFamily="34" charset="0"/>
              </a:rPr>
              <a:t>R</a:t>
            </a:r>
            <a:r>
              <a:rPr lang="en-GB" altLang="hu-HU" sz="1800" dirty="0" err="1">
                <a:latin typeface="Bahnschrift Light" panose="020B0502040204020203" pitchFamily="34" charset="0"/>
              </a:rPr>
              <a:t>esearch</a:t>
            </a:r>
            <a:r>
              <a:rPr lang="en-GB" altLang="hu-HU" sz="1800" dirty="0">
                <a:latin typeface="Bahnschrift Light" panose="020B0502040204020203" pitchFamily="34" charset="0"/>
              </a:rPr>
              <a:t> or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traineeship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mobility</a:t>
            </a:r>
            <a:r>
              <a:rPr lang="hu-HU" altLang="hu-HU" dirty="0">
                <a:latin typeface="Bahnschrift Light" panose="020B0502040204020203" pitchFamily="34" charset="0"/>
              </a:rPr>
              <a:t>: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students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independently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search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for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host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institutions</a:t>
            </a:r>
            <a:endParaRPr lang="en-GB" altLang="hu-HU" sz="1800" dirty="0">
              <a:latin typeface="Bahnschrift Light" panose="020B05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GB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Credits earned during mobility must be recognised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hu-HU" altLang="hu-HU" sz="1800" dirty="0">
              <a:latin typeface="Bahnschrift Light" panose="020B0502040204020203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hu-HU" altLang="hu-HU" sz="1600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589240"/>
            <a:ext cx="1903141" cy="12687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5" y="4990798"/>
            <a:ext cx="2736305" cy="18173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064896" cy="8640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>
                <a:latin typeface="Bahnschrift Light" panose="020B0502040204020203" pitchFamily="34" charset="0"/>
              </a:rPr>
              <a:t>Pannónia </a:t>
            </a:r>
            <a:r>
              <a:rPr lang="hu-HU" sz="3000" u="sng" dirty="0" err="1">
                <a:latin typeface="Bahnschrift Light" panose="020B0502040204020203" pitchFamily="34" charset="0"/>
              </a:rPr>
              <a:t>scholarship</a:t>
            </a:r>
            <a:r>
              <a:rPr lang="hu-HU" sz="3000" u="sng" dirty="0">
                <a:latin typeface="Bahnschrift Light" panose="020B0502040204020203" pitchFamily="34" charset="0"/>
              </a:rPr>
              <a:t> Student </a:t>
            </a:r>
            <a:r>
              <a:rPr lang="hu-HU" sz="3000" u="sng" dirty="0" err="1">
                <a:latin typeface="Bahnschrift Light" panose="020B0502040204020203" pitchFamily="34" charset="0"/>
              </a:rPr>
              <a:t>requirements</a:t>
            </a:r>
            <a:endParaRPr lang="hu-HU" sz="3000" u="sng" dirty="0">
              <a:latin typeface="Bahnschrift Light" panose="020B0502040204020203" pitchFamily="34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797762"/>
              </p:ext>
            </p:extLst>
          </p:nvPr>
        </p:nvGraphicFramePr>
        <p:xfrm>
          <a:off x="539552" y="1277272"/>
          <a:ext cx="8064896" cy="4740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30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Studies, Research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Traineeship</a:t>
                      </a:r>
                      <a:endParaRPr lang="hu-H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Active</a:t>
                      </a:r>
                      <a:r>
                        <a:rPr lang="en-GB" sz="1800" dirty="0"/>
                        <a:t> semester: </a:t>
                      </a:r>
                      <a:r>
                        <a:rPr lang="hu-HU" sz="1800" dirty="0"/>
                        <a:t> Home</a:t>
                      </a:r>
                      <a:r>
                        <a:rPr lang="en-GB" sz="1800" dirty="0"/>
                        <a:t> university enrolment + </a:t>
                      </a:r>
                      <a:r>
                        <a:rPr lang="hu-HU" sz="1800" dirty="0" err="1"/>
                        <a:t>tuition</a:t>
                      </a:r>
                      <a:r>
                        <a:rPr lang="hu-HU" sz="1800" dirty="0"/>
                        <a:t> </a:t>
                      </a:r>
                      <a:r>
                        <a:rPr lang="en-GB" sz="1800" dirty="0"/>
                        <a:t>fee payment (if applicable)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/>
                        <a:t>Fulfillment</a:t>
                      </a:r>
                      <a:r>
                        <a:rPr lang="en-GB" sz="1800" dirty="0"/>
                        <a:t> of Scholarship Agreement (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credit completion</a:t>
                      </a:r>
                      <a:r>
                        <a:rPr lang="en-GB" sz="1800" dirty="0"/>
                        <a:t>):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/>
                        <a:t>Complete the academic</a:t>
                      </a:r>
                      <a:r>
                        <a:rPr lang="hu-HU" sz="1800" dirty="0"/>
                        <a:t> </a:t>
                      </a:r>
                      <a:r>
                        <a:rPr lang="hu-HU" sz="1800" dirty="0" err="1"/>
                        <a:t>requirements</a:t>
                      </a:r>
                      <a:r>
                        <a:rPr lang="en-GB" sz="1800" dirty="0"/>
                        <a:t>:</a:t>
                      </a:r>
                      <a:endParaRPr lang="hu-HU" sz="1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30 credits per semester (including domestic credits), of which</a:t>
                      </a:r>
                      <a:r>
                        <a:rPr lang="hu-HU" sz="18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at least 15 credits must be completed abroad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err="1"/>
                        <a:t>Fulfill</a:t>
                      </a:r>
                      <a:r>
                        <a:rPr lang="en-GB" sz="1800" dirty="0"/>
                        <a:t> the </a:t>
                      </a:r>
                      <a:r>
                        <a:rPr lang="hu-HU" sz="1800" dirty="0" err="1"/>
                        <a:t>traineeship</a:t>
                      </a:r>
                      <a:r>
                        <a:rPr lang="hu-HU" sz="1800" dirty="0"/>
                        <a:t> </a:t>
                      </a:r>
                      <a:r>
                        <a:rPr lang="en-GB" sz="1800" dirty="0" err="1"/>
                        <a:t>requir</a:t>
                      </a:r>
                      <a:r>
                        <a:rPr lang="hu-HU" sz="1800" dirty="0" err="1"/>
                        <a:t>ements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 err="1"/>
                        <a:t>Fulfill</a:t>
                      </a:r>
                      <a:r>
                        <a:rPr lang="en-GB" sz="1800" dirty="0"/>
                        <a:t> the required domestic exam</a:t>
                      </a:r>
                      <a:r>
                        <a:rPr lang="hu-HU" sz="1800" dirty="0"/>
                        <a:t>s </a:t>
                      </a:r>
                      <a:r>
                        <a:rPr lang="en-GB" sz="1800" dirty="0"/>
                        <a:t>(if applicable)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Study/work at the partner institution for the specified period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(exact dates!)</a:t>
                      </a:r>
                      <a:endParaRPr lang="hu-HU" altLang="hu-HU" sz="1800" dirty="0">
                        <a:solidFill>
                          <a:srgbClr val="FF0000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hlinkClick r:id="rId2"/>
                        </a:rPr>
                        <a:t>pannoniaosztondij.hu</a:t>
                      </a:r>
                      <a:b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</a:br>
                      <a:r>
                        <a:rPr lang="hu-HU" altLang="hu-HU" sz="1800" kern="12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https://ipc.sze.hu/en_GB/home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10081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 err="1">
                <a:latin typeface="Bahnschrift Light" panose="020B0502040204020203" pitchFamily="34" charset="0"/>
              </a:rPr>
              <a:t>Scholarship</a:t>
            </a:r>
            <a:r>
              <a:rPr lang="hu-HU" sz="3000" u="sng" dirty="0">
                <a:latin typeface="Bahnschrift Light" panose="020B0502040204020203" pitchFamily="34" charset="0"/>
              </a:rPr>
              <a:t> </a:t>
            </a:r>
            <a:r>
              <a:rPr lang="hu-HU" sz="3000" u="sng" dirty="0" err="1">
                <a:latin typeface="Bahnschrift Light" panose="020B0502040204020203" pitchFamily="34" charset="0"/>
              </a:rPr>
              <a:t>rate</a:t>
            </a:r>
            <a:endParaRPr lang="hu-HU" sz="3000" u="sng" dirty="0">
              <a:latin typeface="Bahnschrift Light" panose="020B0502040204020203" pitchFamily="34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26194" y="1314663"/>
            <a:ext cx="8510302" cy="2562354"/>
          </a:xfrm>
        </p:spPr>
        <p:txBody>
          <a:bodyPr>
            <a:noAutofit/>
          </a:bodyPr>
          <a:lstStyle/>
          <a:p>
            <a:r>
              <a:rPr lang="en-GB" altLang="hu-HU" sz="1800" dirty="0" err="1">
                <a:latin typeface="Bahnschrift Light" panose="020B0502040204020203" pitchFamily="34" charset="0"/>
              </a:rPr>
              <a:t>Pannónia</a:t>
            </a:r>
            <a:r>
              <a:rPr lang="en-GB" altLang="hu-HU" sz="1800" dirty="0">
                <a:latin typeface="Bahnschrift Light" panose="020B0502040204020203" pitchFamily="34" charset="0"/>
              </a:rPr>
              <a:t> Monthly Scholarship by Country Groups</a:t>
            </a:r>
            <a:br>
              <a:rPr lang="hu-HU" altLang="hu-HU" sz="1800" dirty="0">
                <a:latin typeface="Bahnschrift Light" panose="020B0502040204020203" pitchFamily="34" charset="0"/>
              </a:rPr>
            </a:br>
            <a:r>
              <a:rPr lang="hu-HU" altLang="hu-HU" sz="1800" dirty="0">
                <a:latin typeface="Bahnschrift Light" panose="020B0502040204020203" pitchFamily="34" charset="0"/>
              </a:rPr>
              <a:t>	</a:t>
            </a:r>
            <a:r>
              <a:rPr lang="hu-HU" altLang="hu-HU" sz="1800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supplementary</a:t>
            </a:r>
            <a: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solidFill>
                  <a:srgbClr val="FF0000"/>
                </a:solidFill>
                <a:latin typeface="Bahnschrift Light" panose="020B0502040204020203" pitchFamily="34" charset="0"/>
              </a:rPr>
              <a:t>aid</a:t>
            </a:r>
            <a:r>
              <a:rPr lang="hu-HU" altLang="hu-HU" sz="1800" dirty="0">
                <a:solidFill>
                  <a:srgbClr val="FF0000"/>
                </a:solidFill>
                <a:latin typeface="Bahnschrift Light" panose="020B0502040204020203" pitchFamily="34" charset="0"/>
              </a:rPr>
              <a:t> </a:t>
            </a:r>
            <a:br>
              <a:rPr lang="hu-HU" altLang="hu-HU" sz="1800" dirty="0">
                <a:latin typeface="Bahnschrift Light" panose="020B0502040204020203" pitchFamily="34" charset="0"/>
              </a:rPr>
            </a:br>
            <a:r>
              <a:rPr lang="hu-HU" altLang="hu-HU" sz="1800" dirty="0">
                <a:latin typeface="Bahnschrift Light" panose="020B0502040204020203" pitchFamily="34" charset="0"/>
              </a:rPr>
              <a:t>	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daily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rate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calculation</a:t>
            </a:r>
            <a:r>
              <a:rPr lang="hu-HU" altLang="hu-HU" sz="1800" dirty="0">
                <a:latin typeface="Bahnschrift Light" panose="020B0502040204020203" pitchFamily="34" charset="0"/>
              </a:rPr>
              <a:t> – </a:t>
            </a:r>
            <a:r>
              <a:rPr lang="en-GB" altLang="hu-HU" sz="1800" dirty="0">
                <a:latin typeface="Bahnschrift Light" panose="020B0502040204020203" pitchFamily="34" charset="0"/>
              </a:rPr>
              <a:t>30-day financial month</a:t>
            </a:r>
            <a:endParaRPr lang="hu-HU" altLang="hu-HU" sz="1800" dirty="0">
              <a:latin typeface="Bahnschrift Light" panose="020B05020402040202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en-GB" altLang="hu-HU" sz="1800" dirty="0">
                <a:latin typeface="Bahnschrift Light" panose="020B0502040204020203" pitchFamily="34" charset="0"/>
              </a:rPr>
              <a:t>Tuition fee exemption at the </a:t>
            </a:r>
            <a:r>
              <a:rPr lang="hu-HU" altLang="hu-HU" sz="1800" dirty="0">
                <a:latin typeface="Bahnschrift Light" panose="020B0502040204020203" pitchFamily="34" charset="0"/>
              </a:rPr>
              <a:t>partner</a:t>
            </a:r>
            <a:r>
              <a:rPr lang="en-GB" altLang="hu-HU" sz="1800" dirty="0">
                <a:latin typeface="Bahnschrift Light" panose="020B0502040204020203" pitchFamily="34" charset="0"/>
              </a:rPr>
              <a:t> institution</a:t>
            </a:r>
            <a:r>
              <a:rPr lang="hu-HU" altLang="hu-HU" sz="1800" dirty="0">
                <a:latin typeface="Bahnschrift Light" panose="020B0502040204020203" pitchFamily="34" charset="0"/>
              </a:rPr>
              <a:t>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en-GB" altLang="hu-HU" sz="1800" dirty="0">
                <a:latin typeface="Bahnschrift Light" panose="020B0502040204020203" pitchFamily="34" charset="0"/>
              </a:rPr>
              <a:t>In the case of short-term mobility, additional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travel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en-GB" altLang="hu-HU" sz="1800" dirty="0">
                <a:latin typeface="Bahnschrift Light" panose="020B0502040204020203" pitchFamily="34" charset="0"/>
              </a:rPr>
              <a:t>support may be available (for travel days), and for excellence programmes, supplementary support may be provided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upon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available</a:t>
            </a:r>
            <a:r>
              <a:rPr lang="en-GB" altLang="hu-HU" sz="1800" dirty="0">
                <a:latin typeface="Bahnschrift Light" panose="020B0502040204020203" pitchFamily="34" charset="0"/>
              </a:rPr>
              <a:t> invoices</a:t>
            </a:r>
            <a:endParaRPr lang="hu-HU" altLang="hu-HU" sz="1800" dirty="0">
              <a:latin typeface="Bahnschrift Light" panose="020B0502040204020203" pitchFamily="34" charset="0"/>
            </a:endParaRPr>
          </a:p>
          <a:p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sz="1800" dirty="0" err="1">
                <a:latin typeface="Bahnschrift Light" panose="020B0502040204020203" pitchFamily="34" charset="0"/>
              </a:rPr>
              <a:t>Other</a:t>
            </a:r>
            <a:r>
              <a:rPr lang="hu-HU" sz="1800" dirty="0">
                <a:latin typeface="Bahnschrift Light" panose="020B0502040204020203" pitchFamily="34" charset="0"/>
              </a:rPr>
              <a:t> </a:t>
            </a:r>
            <a:r>
              <a:rPr lang="hu-HU" sz="1800" dirty="0" err="1">
                <a:latin typeface="Bahnschrift Light" panose="020B0502040204020203" pitchFamily="34" charset="0"/>
              </a:rPr>
              <a:t>additional</a:t>
            </a:r>
            <a:r>
              <a:rPr lang="hu-HU" sz="1800" dirty="0">
                <a:latin typeface="Bahnschrift Light" panose="020B0502040204020203" pitchFamily="34" charset="0"/>
              </a:rPr>
              <a:t> </a:t>
            </a:r>
            <a:r>
              <a:rPr lang="hu-HU" sz="1800" dirty="0" err="1">
                <a:latin typeface="Bahnschrift Light" panose="020B0502040204020203" pitchFamily="34" charset="0"/>
              </a:rPr>
              <a:t>aid</a:t>
            </a:r>
            <a:r>
              <a:rPr lang="hu-HU" sz="1800" dirty="0">
                <a:latin typeface="Bahnschrift Light" panose="020B0502040204020203" pitchFamily="34" charset="0"/>
              </a:rPr>
              <a:t> </a:t>
            </a:r>
            <a:r>
              <a:rPr lang="hu-HU" sz="1800" dirty="0" err="1">
                <a:latin typeface="Bahnschrift Light" panose="020B0502040204020203" pitchFamily="34" charset="0"/>
              </a:rPr>
              <a:t>options</a:t>
            </a:r>
            <a:r>
              <a:rPr lang="hu-HU" sz="1800" dirty="0">
                <a:latin typeface="Bahnschrift Light" panose="020B0502040204020203" pitchFamily="34" charset="0"/>
              </a:rPr>
              <a:t>:</a:t>
            </a:r>
          </a:p>
          <a:p>
            <a:r>
              <a:rPr lang="hu-HU" altLang="hu-HU" sz="1800" dirty="0" err="1">
                <a:latin typeface="Bahnschrift Light" panose="020B0502040204020203" pitchFamily="34" charset="0"/>
              </a:rPr>
              <a:t>Domestic</a:t>
            </a:r>
            <a:r>
              <a:rPr lang="hu-HU" altLang="hu-HU" sz="1800" dirty="0">
                <a:latin typeface="Bahnschrift Light" panose="020B0502040204020203" pitchFamily="34" charset="0"/>
              </a:rPr>
              <a:t> </a:t>
            </a:r>
            <a:r>
              <a:rPr lang="hu-HU" altLang="hu-HU" sz="1800" dirty="0" err="1">
                <a:latin typeface="Bahnschrift Light" panose="020B0502040204020203" pitchFamily="34" charset="0"/>
              </a:rPr>
              <a:t>scholarships</a:t>
            </a:r>
            <a:endParaRPr lang="hu-HU" altLang="hu-HU" sz="1800" dirty="0">
              <a:latin typeface="Bahnschrift Light" panose="020B0502040204020203" pitchFamily="34" charset="0"/>
            </a:endParaRPr>
          </a:p>
          <a:p>
            <a:r>
              <a:rPr lang="en-GB" sz="1800" dirty="0">
                <a:latin typeface="Bahnschrift Light" panose="020B0502040204020203" pitchFamily="34" charset="0"/>
              </a:rPr>
              <a:t>EHÖK travel support </a:t>
            </a:r>
            <a:br>
              <a:rPr lang="hu-HU" sz="1800" dirty="0">
                <a:latin typeface="Bahnschrift Light" panose="020B0502040204020203" pitchFamily="34" charset="0"/>
              </a:rPr>
            </a:br>
            <a:r>
              <a:rPr lang="en-GB" sz="1800" dirty="0">
                <a:latin typeface="Bahnschrift Light" panose="020B0502040204020203" pitchFamily="34" charset="0"/>
              </a:rPr>
              <a:t>(</a:t>
            </a:r>
            <a:r>
              <a:rPr lang="hu-HU" sz="1800" dirty="0" err="1">
                <a:latin typeface="Bahnschrift Light" panose="020B0502040204020203" pitchFamily="34" charset="0"/>
              </a:rPr>
              <a:t>with</a:t>
            </a:r>
            <a:r>
              <a:rPr lang="hu-HU" sz="1800" dirty="0">
                <a:latin typeface="Bahnschrift Light" panose="020B0502040204020203" pitchFamily="34" charset="0"/>
              </a:rPr>
              <a:t> </a:t>
            </a:r>
            <a:r>
              <a:rPr lang="hu-HU" sz="1800" dirty="0" err="1">
                <a:latin typeface="Bahnschrift Light" panose="020B0502040204020203" pitchFamily="34" charset="0"/>
              </a:rPr>
              <a:t>provision</a:t>
            </a:r>
            <a:r>
              <a:rPr lang="hu-HU" sz="1800" dirty="0">
                <a:latin typeface="Bahnschrift Light" panose="020B0502040204020203" pitchFamily="34" charset="0"/>
              </a:rPr>
              <a:t> of</a:t>
            </a:r>
            <a:r>
              <a:rPr lang="en-GB" sz="1800" dirty="0">
                <a:latin typeface="Bahnschrift Light" panose="020B0502040204020203" pitchFamily="34" charset="0"/>
              </a:rPr>
              <a:t> invoice) </a:t>
            </a:r>
            <a:r>
              <a:rPr lang="en-GB" sz="1800" dirty="0">
                <a:latin typeface="Bahnschrift Ligh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GB" sz="1800" dirty="0">
                <a:latin typeface="Bahnschrift Light" panose="020B0502040204020203" pitchFamily="34" charset="0"/>
              </a:rPr>
              <a:t> </a:t>
            </a:r>
            <a:r>
              <a:rPr lang="en-GB" sz="1800" dirty="0">
                <a:latin typeface="Bahnschrift Light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ehok.sze.hu</a:t>
            </a:r>
            <a:endParaRPr lang="hu-HU" sz="1800" dirty="0">
              <a:latin typeface="Bahnschrift Light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12124"/>
            <a:ext cx="3843530" cy="25623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259962" y="0"/>
            <a:ext cx="8777734" cy="838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300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Tasks</a:t>
            </a:r>
            <a:r>
              <a:rPr lang="hu-HU" sz="300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hu-HU" sz="300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Before</a:t>
            </a:r>
            <a:r>
              <a:rPr lang="hu-HU" sz="3000" u="sng" dirty="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hu-HU" sz="3000" u="sng" dirty="0" err="1">
                <a:solidFill>
                  <a:schemeClr val="tx1"/>
                </a:solidFill>
                <a:latin typeface="Bahnschrift Light" panose="020B0502040204020203" pitchFamily="34" charset="0"/>
              </a:rPr>
              <a:t>Departure</a:t>
            </a:r>
            <a:endParaRPr lang="hu-HU" sz="3000" u="sng" dirty="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idx="1"/>
          </p:nvPr>
        </p:nvSpPr>
        <p:spPr>
          <a:xfrm>
            <a:off x="315913" y="908050"/>
            <a:ext cx="8569325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hu-HU" altLang="hu-HU" sz="22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53585"/>
              </p:ext>
            </p:extLst>
          </p:nvPr>
        </p:nvGraphicFramePr>
        <p:xfrm>
          <a:off x="258762" y="620689"/>
          <a:ext cx="8777734" cy="625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258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err="1">
                          <a:latin typeface="Bahnschrift Light" panose="020B0502040204020203" pitchFamily="34" charset="0"/>
                        </a:rPr>
                        <a:t>Studies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err="1">
                          <a:latin typeface="Bahnschrift Light" panose="020B0502040204020203" pitchFamily="34" charset="0"/>
                        </a:rPr>
                        <a:t>Traineeship</a:t>
                      </a:r>
                      <a:r>
                        <a:rPr lang="hu-HU" sz="1800" baseline="0" dirty="0">
                          <a:latin typeface="Bahnschrift Light" panose="020B0502040204020203" pitchFamily="34" charset="0"/>
                        </a:rPr>
                        <a:t>, Research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1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After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nomination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,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submitting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application</a:t>
                      </a:r>
                      <a:r>
                        <a:rPr lang="hu-HU" altLang="hu-HU" sz="18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altLang="hu-HU" sz="18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at</a:t>
                      </a:r>
                      <a:r>
                        <a:rPr lang="hu-HU" altLang="hu-HU" sz="18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altLang="hu-HU" sz="18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hu-HU" altLang="hu-HU" sz="18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altLang="hu-HU" sz="18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host</a:t>
                      </a:r>
                      <a:r>
                        <a:rPr lang="hu-HU" altLang="hu-HU" sz="18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altLang="hu-HU" sz="1800" kern="1200" dirty="0" err="1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institution</a:t>
                      </a:r>
                      <a:r>
                        <a:rPr lang="hu-HU" altLang="hu-HU" sz="18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Bahnschrift Light" panose="020B0502040204020203" pitchFamily="34" charset="0"/>
                          <a:ea typeface="+mn-ea"/>
                          <a:cs typeface="+mn-cs"/>
                        </a:rPr>
                        <a:t>(Deadlines, forms!)</a:t>
                      </a:r>
                      <a:endParaRPr lang="hu-HU" altLang="hu-HU" sz="1800" kern="1200" dirty="0">
                        <a:solidFill>
                          <a:schemeClr val="dk1"/>
                        </a:solidFill>
                        <a:latin typeface="Bahnschrift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Apply to the host institution (search for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traineeship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position)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824">
                <a:tc gridSpan="2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Obtain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ing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the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approval from the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departmental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coordinator and the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programme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supervisor for departure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endParaRPr lang="hu-HU" altLang="hu-H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5976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Prepare the Learning Agreement (LA): Select courses, coordinate with the academic responsible person/faculty coordinator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Complete the Online Learning Agreement (OLA)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Prepare the Mobility Agreement (MA), coordinate with the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departmental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coordinator /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programme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supervisor</a:t>
                      </a:r>
                      <a:endParaRPr 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2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dirty="0" err="1">
                          <a:latin typeface="Bahnschrift Light" panose="020B0502040204020203" pitchFamily="34" charset="0"/>
                        </a:rPr>
                        <a:t>Enrollment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, request for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special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study plan if necessary (through the 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Education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Office)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2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Booking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accommodation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,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arranging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travel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Insurance (European Health Insurance Card + Liability Insurance + BBP)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European Health Insurance Card + Liability Insurance + BBP</a:t>
                      </a:r>
                      <a:endParaRPr lang="hu-HU" altLang="hu-HU" sz="1800" b="0" u="none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824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In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order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to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s</a:t>
                      </a:r>
                      <a:r>
                        <a:rPr lang="en-GB" altLang="hu-HU" sz="1800" dirty="0" err="1">
                          <a:latin typeface="Bahnschrift Light" panose="020B0502040204020203" pitchFamily="34" charset="0"/>
                        </a:rPr>
                        <a:t>ign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 the scholarship contract for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scholarship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: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a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completed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data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form 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is </a:t>
                      </a:r>
                      <a:r>
                        <a:rPr lang="hu-HU" altLang="hu-HU" sz="1800" dirty="0" err="1">
                          <a:latin typeface="Bahnschrift Light" panose="020B0502040204020203" pitchFamily="34" charset="0"/>
                        </a:rPr>
                        <a:t>required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en-GB" altLang="hu-HU" sz="1800" dirty="0">
                          <a:latin typeface="Bahnschrift Light" panose="020B0502040204020203" pitchFamily="34" charset="0"/>
                        </a:rPr>
                        <a:t>containing personal and banking details</a:t>
                      </a:r>
                      <a:endParaRPr lang="hu-HU" altLang="hu-HU" sz="1800" dirty="0">
                        <a:latin typeface="Bahnschrift Light" panose="020B050204020402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defRPr/>
                      </a:pP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824">
                <a:tc gridSpan="2"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  <a:defRPr/>
                      </a:pPr>
                      <a:r>
                        <a:rPr lang="hu-HU" altLang="hu-HU" sz="18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Downloadable</a:t>
                      </a: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 </a:t>
                      </a:r>
                      <a:r>
                        <a:rPr lang="hu-HU" altLang="hu-HU" sz="1800" dirty="0" err="1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documents</a:t>
                      </a:r>
                      <a:r>
                        <a:rPr lang="hu-HU" altLang="hu-HU" sz="1800" dirty="0">
                          <a:solidFill>
                            <a:srgbClr val="FF0000"/>
                          </a:solidFill>
                          <a:latin typeface="Bahnschrift Light" panose="020B0502040204020203" pitchFamily="34" charset="0"/>
                        </a:rPr>
                        <a:t>: </a:t>
                      </a:r>
                    </a:p>
                    <a:p>
                      <a:pPr marL="109537" indent="0" algn="ctr" eaLnBrk="1" hangingPunct="1">
                        <a:lnSpc>
                          <a:spcPct val="80000"/>
                        </a:lnSpc>
                        <a:buFont typeface="Wingdings 3" pitchFamily="18" charset="2"/>
                        <a:buNone/>
                        <a:defRPr/>
                      </a:pPr>
                      <a:r>
                        <a:rPr lang="hu-HU" altLang="hu-HU" sz="1800" dirty="0">
                          <a:latin typeface="Bahnschrift Light" panose="020B0502040204020203" pitchFamily="34" charset="0"/>
                          <a:hlinkClick r:id="rId3"/>
                        </a:rPr>
                        <a:t>https://ipc.sze.hu/essential-documents</a:t>
                      </a:r>
                      <a:r>
                        <a:rPr lang="hu-HU" altLang="hu-HU" sz="1800" dirty="0">
                          <a:latin typeface="Bahnschrift Light" panose="020B0502040204020203" pitchFamily="34" charset="0"/>
                        </a:rPr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H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build="p" autoUpdateAnimBg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4594</TotalTime>
  <Words>939</Words>
  <Application>Microsoft Office PowerPoint</Application>
  <PresentationFormat>On-screen Show (4:3)</PresentationFormat>
  <Paragraphs>113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Bahnschrift</vt:lpstr>
      <vt:lpstr>Bahnschrift Light</vt:lpstr>
      <vt:lpstr>Baskerville Old Face</vt:lpstr>
      <vt:lpstr>Bradley Hand ITC</vt:lpstr>
      <vt:lpstr>Calibri</vt:lpstr>
      <vt:lpstr>Gill Sans MT</vt:lpstr>
      <vt:lpstr>Times New Roman</vt:lpstr>
      <vt:lpstr>Wingdings</vt:lpstr>
      <vt:lpstr>Wingdings 3</vt:lpstr>
      <vt:lpstr>Parcel</vt:lpstr>
      <vt:lpstr>PowerPoint Presentation</vt:lpstr>
      <vt:lpstr>Table of Contents</vt:lpstr>
      <vt:lpstr>Website</vt:lpstr>
      <vt:lpstr>Website</vt:lpstr>
      <vt:lpstr>Website</vt:lpstr>
      <vt:lpstr>PANNÓNIA Scholarship ProgramME</vt:lpstr>
      <vt:lpstr>Pannónia scholarship Student requirements</vt:lpstr>
      <vt:lpstr>Scholarship rate</vt:lpstr>
      <vt:lpstr>Tasks Before Departure</vt:lpstr>
      <vt:lpstr>PowerPoint Presentation</vt:lpstr>
      <vt:lpstr>Erasmus Without Paper (EWP) Online Learning Agreement (OLA)</vt:lpstr>
      <vt:lpstr>Help with Finding Traineeship Abroad</vt:lpstr>
      <vt:lpstr>PowerPoint Presentation</vt:lpstr>
      <vt:lpstr>Tasks at the Partner Institution</vt:lpstr>
      <vt:lpstr>Tasks During Mobility </vt:lpstr>
      <vt:lpstr>Tasks after Mobility </vt:lpstr>
      <vt:lpstr>Departmental Coordinators</vt:lpstr>
      <vt:lpstr>Contact</vt:lpstr>
      <vt:lpstr>PowerPoint Presentation</vt:lpstr>
    </vt:vector>
  </TitlesOfParts>
  <Company>Főig. Hivatal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tudnivalók</dc:title>
  <dc:creator>mmzs</dc:creator>
  <cp:lastModifiedBy>Kocsis Kinga Adrienn</cp:lastModifiedBy>
  <cp:revision>270</cp:revision>
  <cp:lastPrinted>2018-04-24T06:35:33Z</cp:lastPrinted>
  <dcterms:created xsi:type="dcterms:W3CDTF">2002-04-19T09:32:08Z</dcterms:created>
  <dcterms:modified xsi:type="dcterms:W3CDTF">2025-10-15T12:28:34Z</dcterms:modified>
</cp:coreProperties>
</file>