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65" r:id="rId5"/>
    <p:sldId id="257" r:id="rId6"/>
    <p:sldId id="267" r:id="rId7"/>
    <p:sldId id="268" r:id="rId8"/>
    <p:sldId id="269" r:id="rId9"/>
    <p:sldId id="270" r:id="rId10"/>
    <p:sldId id="271" r:id="rId11"/>
    <p:sldId id="266" r:id="rId12"/>
    <p:sldId id="259" r:id="rId13"/>
    <p:sldId id="272" r:id="rId14"/>
    <p:sldId id="273" r:id="rId15"/>
    <p:sldId id="274" r:id="rId16"/>
    <p:sldId id="275" r:id="rId17"/>
    <p:sldId id="276" r:id="rId18"/>
    <p:sldId id="280" r:id="rId19"/>
    <p:sldId id="279" r:id="rId20"/>
    <p:sldId id="260" r:id="rId21"/>
    <p:sldId id="277" r:id="rId22"/>
    <p:sldId id="278" r:id="rId23"/>
    <p:sldId id="262" r:id="rId24"/>
    <p:sldId id="261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28" autoAdjust="0"/>
    <p:restoredTop sz="94660"/>
  </p:normalViewPr>
  <p:slideViewPr>
    <p:cSldViewPr snapToGrid="0">
      <p:cViewPr varScale="1">
        <p:scale>
          <a:sx n="97" d="100"/>
          <a:sy n="97" d="100"/>
        </p:scale>
        <p:origin x="9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A2DD700-53FF-41BA-AA95-52E591E4D742}" type="datetimeFigureOut">
              <a:rPr lang="hu-HU" smtClean="0"/>
              <a:t>2018.01.24.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02BE124-7E14-448E-A296-6DFE6B8CE221}" type="slidenum">
              <a:rPr lang="hu-HU" smtClean="0"/>
              <a:t>‹#›</a:t>
            </a:fld>
            <a:endParaRPr lang="hu-H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1934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DD700-53FF-41BA-AA95-52E591E4D742}" type="datetimeFigureOut">
              <a:rPr lang="hu-HU" smtClean="0"/>
              <a:t>2018.01.24.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E124-7E14-448E-A296-6DFE6B8CE22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75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DD700-53FF-41BA-AA95-52E591E4D742}" type="datetimeFigureOut">
              <a:rPr lang="hu-HU" smtClean="0"/>
              <a:t>2018.01.24.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E124-7E14-448E-A296-6DFE6B8CE22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10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DD700-53FF-41BA-AA95-52E591E4D742}" type="datetimeFigureOut">
              <a:rPr lang="hu-HU" smtClean="0"/>
              <a:t>2018.01.24.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E124-7E14-448E-A296-6DFE6B8CE22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2230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A2DD700-53FF-41BA-AA95-52E591E4D742}" type="datetimeFigureOut">
              <a:rPr lang="hu-HU" smtClean="0"/>
              <a:t>2018.01.24.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02BE124-7E14-448E-A296-6DFE6B8CE221}" type="slidenum">
              <a:rPr lang="hu-HU" smtClean="0"/>
              <a:t>‹#›</a:t>
            </a:fld>
            <a:endParaRPr lang="hu-H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36975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DD700-53FF-41BA-AA95-52E591E4D742}" type="datetimeFigureOut">
              <a:rPr lang="hu-HU" smtClean="0"/>
              <a:t>2018.01.24.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E124-7E14-448E-A296-6DFE6B8CE22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881254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DD700-53FF-41BA-AA95-52E591E4D742}" type="datetimeFigureOut">
              <a:rPr lang="hu-HU" smtClean="0"/>
              <a:t>2018.01.24.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E124-7E14-448E-A296-6DFE6B8CE22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024704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DD700-53FF-41BA-AA95-52E591E4D742}" type="datetimeFigureOut">
              <a:rPr lang="hu-HU" smtClean="0"/>
              <a:t>2018.01.24.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E124-7E14-448E-A296-6DFE6B8CE22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454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DD700-53FF-41BA-AA95-52E591E4D742}" type="datetimeFigureOut">
              <a:rPr lang="hu-HU" smtClean="0"/>
              <a:t>2018.01.24.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E124-7E14-448E-A296-6DFE6B8CE22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0702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A2DD700-53FF-41BA-AA95-52E591E4D742}" type="datetimeFigureOut">
              <a:rPr lang="hu-HU" smtClean="0"/>
              <a:t>2018.01.24.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02BE124-7E14-448E-A296-6DFE6B8CE221}" type="slidenum">
              <a:rPr lang="hu-HU" smtClean="0"/>
              <a:t>‹#›</a:t>
            </a:fld>
            <a:endParaRPr lang="hu-H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03335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A2DD700-53FF-41BA-AA95-52E591E4D742}" type="datetimeFigureOut">
              <a:rPr lang="hu-HU" smtClean="0"/>
              <a:t>2018.01.24.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502BE124-7E14-448E-A296-6DFE6B8CE22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002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2DD700-53FF-41BA-AA95-52E591E4D742}" type="datetimeFigureOut">
              <a:rPr lang="hu-HU" smtClean="0"/>
              <a:t>2018.01.24.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02BE124-7E14-448E-A296-6DFE6B8CE221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8907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78523" y="1217072"/>
            <a:ext cx="10318418" cy="4394988"/>
          </a:xfrm>
        </p:spPr>
        <p:txBody>
          <a:bodyPr/>
          <a:lstStyle/>
          <a:p>
            <a:r>
              <a:rPr lang="hu-HU" sz="4400" dirty="0" smtClean="0">
                <a:solidFill>
                  <a:srgbClr val="C00000"/>
                </a:solidFill>
              </a:rPr>
              <a:t>SPANYOLORSZÁG</a:t>
            </a:r>
            <a:endParaRPr lang="hu-HU" sz="4400" dirty="0">
              <a:solidFill>
                <a:srgbClr val="C0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53397" y="4010548"/>
            <a:ext cx="8168670" cy="177562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SZAKMAI GYAKORLATOK</a:t>
            </a:r>
          </a:p>
          <a:p>
            <a:pPr>
              <a:spcBef>
                <a:spcPts val="600"/>
              </a:spcBef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ERASMUS+</a:t>
            </a:r>
          </a:p>
          <a:p>
            <a:pPr>
              <a:spcBef>
                <a:spcPts val="600"/>
              </a:spcBef>
            </a:pP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TÁMOGATÁSSAL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34" name="Picture 10" descr="Kapcsolódó ké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06" y="964095"/>
            <a:ext cx="2595179" cy="193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éptalálat a következőre: „spain png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915" y="2625313"/>
            <a:ext cx="2768422" cy="394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éptalálat a következőre: „spain symbol  png”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66" y="2409845"/>
            <a:ext cx="976940" cy="48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Képtalálat a következőre: „paella spain png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002" y="4682422"/>
            <a:ext cx="3009437" cy="140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Kapcsolódó ké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59" y="1062834"/>
            <a:ext cx="2434371" cy="11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Képtalálat a következőre: „the sea png”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49" y="261771"/>
            <a:ext cx="2159478" cy="22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Képtalálat a következőre: „ocean palm tree png”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62" y="347166"/>
            <a:ext cx="1740645" cy="19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Képtalálat a következőre: „erasmus espana png”"/>
          <p:cNvPicPr>
            <a:picLocks noChangeAspect="1" noChangeArrowheads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241" y="5702090"/>
            <a:ext cx="2014192" cy="102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58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173496" y="6381136"/>
            <a:ext cx="2941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>
                    <a:lumMod val="95000"/>
                  </a:schemeClr>
                </a:solidFill>
              </a:rPr>
              <a:t>Parque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 National de </a:t>
            </a:r>
            <a:r>
              <a:rPr lang="hu-HU" dirty="0" err="1" smtClean="0">
                <a:solidFill>
                  <a:schemeClr val="bg1">
                    <a:lumMod val="95000"/>
                  </a:schemeClr>
                </a:solidFill>
              </a:rPr>
              <a:t>Timanfaya</a:t>
            </a:r>
            <a:endParaRPr lang="hu-H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4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78522" y="896370"/>
            <a:ext cx="10318418" cy="4394988"/>
          </a:xfrm>
        </p:spPr>
        <p:txBody>
          <a:bodyPr/>
          <a:lstStyle/>
          <a:p>
            <a:r>
              <a:rPr lang="hu-HU" sz="6600" dirty="0" smtClean="0">
                <a:solidFill>
                  <a:srgbClr val="C00000"/>
                </a:solidFill>
              </a:rPr>
              <a:t>2. </a:t>
            </a:r>
            <a:br>
              <a:rPr lang="hu-HU" sz="6600" dirty="0" smtClean="0">
                <a:solidFill>
                  <a:srgbClr val="C00000"/>
                </a:solidFill>
              </a:rPr>
            </a:br>
            <a:r>
              <a:rPr lang="hu-HU" sz="6600" dirty="0" err="1" smtClean="0">
                <a:solidFill>
                  <a:srgbClr val="C00000"/>
                </a:solidFill>
              </a:rPr>
              <a:t>Marbella</a:t>
            </a:r>
            <a:endParaRPr lang="hu-HU" sz="6600" dirty="0">
              <a:solidFill>
                <a:srgbClr val="C0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15044" y="4086601"/>
            <a:ext cx="8045373" cy="742279"/>
          </a:xfrm>
        </p:spPr>
        <p:txBody>
          <a:bodyPr/>
          <a:lstStyle/>
          <a:p>
            <a:r>
              <a:rPr lang="hu-HU" dirty="0"/>
              <a:t>(</a:t>
            </a:r>
            <a:r>
              <a:rPr lang="hu-HU" dirty="0" smtClean="0"/>
              <a:t>Andalúzia)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012128" y="629264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>
                    <a:lumMod val="95000"/>
                  </a:schemeClr>
                </a:solidFill>
              </a:rPr>
              <a:t>Marbella</a:t>
            </a:r>
            <a:endParaRPr lang="hu-H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33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91500" y="213002"/>
            <a:ext cx="10178322" cy="1492132"/>
          </a:xfrm>
        </p:spPr>
        <p:txBody>
          <a:bodyPr>
            <a:noAutofit/>
          </a:bodyPr>
          <a:lstStyle/>
          <a:p>
            <a:pPr algn="ctr"/>
            <a:r>
              <a:rPr lang="hu-HU" sz="4000" dirty="0" smtClean="0">
                <a:solidFill>
                  <a:srgbClr val="C00000"/>
                </a:solidFill>
              </a:rPr>
              <a:t>Mikor? </a:t>
            </a:r>
            <a:br>
              <a:rPr lang="hu-HU" sz="4000" dirty="0" smtClean="0">
                <a:solidFill>
                  <a:srgbClr val="C00000"/>
                </a:solidFill>
              </a:rPr>
            </a:br>
            <a:r>
              <a:rPr lang="hu-HU" sz="4000" dirty="0" smtClean="0">
                <a:solidFill>
                  <a:srgbClr val="C00000"/>
                </a:solidFill>
              </a:rPr>
              <a:t>2017.MÁRCIUS-JÚLIUS</a:t>
            </a:r>
            <a:endParaRPr lang="hu-HU" sz="4000" dirty="0">
              <a:solidFill>
                <a:srgbClr val="C0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33117" y="1484364"/>
            <a:ext cx="10178322" cy="499761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Az Erasmus támogatás további hónapjait kihasználva, belevágtam </a:t>
            </a:r>
            <a:r>
              <a:rPr lang="hu-HU" b="1" dirty="0" smtClean="0">
                <a:solidFill>
                  <a:schemeClr val="bg1"/>
                </a:solidFill>
              </a:rPr>
              <a:t>egy újabb nagy kaland</a:t>
            </a:r>
            <a:r>
              <a:rPr lang="hu-HU" dirty="0" smtClean="0">
                <a:solidFill>
                  <a:schemeClr val="bg1"/>
                </a:solidFill>
              </a:rPr>
              <a:t>ba, csakugyan Spanyolországra esett választásom. Az első utam után tudtam, még vissza szeretnék térni Spanyolországba, de ezúttal az </a:t>
            </a:r>
            <a:r>
              <a:rPr lang="hu-HU" b="1" dirty="0" smtClean="0">
                <a:solidFill>
                  <a:schemeClr val="bg1"/>
                </a:solidFill>
              </a:rPr>
              <a:t>Ibériai-félsziget</a:t>
            </a:r>
            <a:r>
              <a:rPr lang="hu-HU" dirty="0" smtClean="0">
                <a:solidFill>
                  <a:schemeClr val="bg1"/>
                </a:solidFill>
              </a:rPr>
              <a:t>re, pontosabban Andalúzia legelragadóbb tengerparti városba, </a:t>
            </a:r>
            <a:r>
              <a:rPr lang="hu-HU" dirty="0" err="1" smtClean="0">
                <a:solidFill>
                  <a:schemeClr val="bg1"/>
                </a:solidFill>
              </a:rPr>
              <a:t>Marbellába</a:t>
            </a:r>
            <a:r>
              <a:rPr lang="hu-HU" dirty="0" smtClean="0">
                <a:solidFill>
                  <a:schemeClr val="bg1"/>
                </a:solidFill>
              </a:rPr>
              <a:t>, vettem az irányt. </a:t>
            </a:r>
          </a:p>
          <a:p>
            <a:pPr marL="0" indent="0" algn="ctr">
              <a:buNone/>
            </a:pPr>
            <a:endParaRPr lang="hu-H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b="1" dirty="0" err="1" smtClean="0">
                <a:solidFill>
                  <a:schemeClr val="bg1"/>
                </a:solidFill>
              </a:rPr>
              <a:t>Marbellában</a:t>
            </a:r>
            <a:r>
              <a:rPr lang="hu-HU" dirty="0" smtClean="0">
                <a:solidFill>
                  <a:schemeClr val="bg1"/>
                </a:solidFill>
              </a:rPr>
              <a:t>, csakugyan mint </a:t>
            </a:r>
            <a:r>
              <a:rPr lang="hu-HU" dirty="0" err="1" smtClean="0">
                <a:solidFill>
                  <a:schemeClr val="bg1"/>
                </a:solidFill>
              </a:rPr>
              <a:t>Lanzarote</a:t>
            </a:r>
            <a:r>
              <a:rPr lang="hu-HU" dirty="0" smtClean="0">
                <a:solidFill>
                  <a:schemeClr val="bg1"/>
                </a:solidFill>
              </a:rPr>
              <a:t> szigetén, egy </a:t>
            </a:r>
            <a:r>
              <a:rPr lang="hu-HU" b="1" dirty="0" smtClean="0">
                <a:solidFill>
                  <a:schemeClr val="bg1"/>
                </a:solidFill>
              </a:rPr>
              <a:t>négy csillagos szállodában </a:t>
            </a:r>
            <a:r>
              <a:rPr lang="hu-HU" dirty="0" smtClean="0">
                <a:solidFill>
                  <a:schemeClr val="bg1"/>
                </a:solidFill>
              </a:rPr>
              <a:t>végeztem további 5 hónap </a:t>
            </a:r>
            <a:r>
              <a:rPr lang="hu-HU" b="1" dirty="0" smtClean="0">
                <a:solidFill>
                  <a:schemeClr val="bg1"/>
                </a:solidFill>
              </a:rPr>
              <a:t>szállodai gyakorlat</a:t>
            </a:r>
            <a:r>
              <a:rPr lang="hu-HU" dirty="0" smtClean="0">
                <a:solidFill>
                  <a:schemeClr val="bg1"/>
                </a:solidFill>
              </a:rPr>
              <a:t>ot.  Az előző tapasztalataimat gyarapítva újabb munkakörökben próbálhattam ki magam az étterem-konyha, </a:t>
            </a:r>
            <a:r>
              <a:rPr lang="hu-HU" dirty="0" err="1" smtClean="0">
                <a:solidFill>
                  <a:schemeClr val="bg1"/>
                </a:solidFill>
              </a:rPr>
              <a:t>housekeeping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</a:rPr>
              <a:t>területein.</a:t>
            </a:r>
          </a:p>
          <a:p>
            <a:pPr marL="0" indent="0" algn="ctr">
              <a:buNone/>
            </a:pPr>
            <a:endParaRPr lang="hu-H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dirty="0" err="1" smtClean="0">
                <a:solidFill>
                  <a:schemeClr val="bg1"/>
                </a:solidFill>
              </a:rPr>
              <a:t>Marbella</a:t>
            </a:r>
            <a:r>
              <a:rPr lang="hu-HU" dirty="0" smtClean="0">
                <a:solidFill>
                  <a:schemeClr val="bg1"/>
                </a:solidFill>
              </a:rPr>
              <a:t> felfedezése után, több </a:t>
            </a:r>
            <a:r>
              <a:rPr lang="hu-HU" b="1" dirty="0" smtClean="0">
                <a:solidFill>
                  <a:schemeClr val="bg1"/>
                </a:solidFill>
              </a:rPr>
              <a:t>egy-egy napos túrákra </a:t>
            </a:r>
            <a:r>
              <a:rPr lang="hu-HU" dirty="0" smtClean="0">
                <a:solidFill>
                  <a:schemeClr val="bg1"/>
                </a:solidFill>
              </a:rPr>
              <a:t>indultam, hogy felkeressem Andalúzia legjelentősebb természeti és kulturális látnivalóit. Széltében-hosszában, szinte minden irányban sikerült bejárnom  a rendkívül változatos domborzatú Andalúziát. Szakmai gyakorlatom végeztével sikerült Portugália </a:t>
            </a:r>
            <a:r>
              <a:rPr lang="hu-HU" dirty="0" err="1" smtClean="0">
                <a:solidFill>
                  <a:schemeClr val="bg1"/>
                </a:solidFill>
              </a:rPr>
              <a:t>Algarve</a:t>
            </a:r>
            <a:r>
              <a:rPr lang="hu-HU" dirty="0" smtClean="0">
                <a:solidFill>
                  <a:schemeClr val="bg1"/>
                </a:solidFill>
              </a:rPr>
              <a:t> tartományába is eljutnom.</a:t>
            </a:r>
          </a:p>
          <a:p>
            <a:pPr marL="0" indent="0"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Néhány úti célomról láthattok képeket a következő diákon: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5" name="Picture 30" descr="Képtalálat a következőre: „erasmus espana png”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410" y="347414"/>
            <a:ext cx="2014192" cy="102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546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507793" y="6410633"/>
            <a:ext cx="249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Playa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Cabopino</a:t>
            </a:r>
            <a:r>
              <a:rPr lang="hu-HU" dirty="0" smtClean="0">
                <a:solidFill>
                  <a:schemeClr val="bg1"/>
                </a:solidFill>
              </a:rPr>
              <a:t>, </a:t>
            </a:r>
            <a:r>
              <a:rPr lang="hu-HU" dirty="0" err="1" smtClean="0">
                <a:solidFill>
                  <a:schemeClr val="bg1"/>
                </a:solidFill>
              </a:rPr>
              <a:t>Marbella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50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747916" y="6410631"/>
            <a:ext cx="3444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>
                    <a:lumMod val="95000"/>
                  </a:schemeClr>
                </a:solidFill>
              </a:rPr>
              <a:t>Oasys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bg1">
                    <a:lumMod val="95000"/>
                  </a:schemeClr>
                </a:solidFill>
              </a:rPr>
              <a:t>Minihollywood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 Park, </a:t>
            </a:r>
            <a:r>
              <a:rPr lang="hu-HU" dirty="0" err="1" smtClean="0">
                <a:solidFill>
                  <a:schemeClr val="bg1">
                    <a:lumMod val="95000"/>
                  </a:schemeClr>
                </a:solidFill>
              </a:rPr>
              <a:t>Almeria</a:t>
            </a:r>
            <a:endParaRPr lang="hu-H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76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167671" y="6361472"/>
            <a:ext cx="310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El </a:t>
            </a:r>
            <a:r>
              <a:rPr lang="hu-HU" dirty="0" err="1" smtClean="0">
                <a:solidFill>
                  <a:schemeClr val="bg1">
                    <a:lumMod val="95000"/>
                  </a:schemeClr>
                </a:solidFill>
              </a:rPr>
              <a:t>Caminito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 del </a:t>
            </a:r>
            <a:r>
              <a:rPr lang="hu-HU" dirty="0" err="1" smtClean="0">
                <a:solidFill>
                  <a:schemeClr val="bg1">
                    <a:lumMod val="95000"/>
                  </a:schemeClr>
                </a:solidFill>
              </a:rPr>
              <a:t>Rey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, El </a:t>
            </a:r>
            <a:r>
              <a:rPr lang="hu-HU" dirty="0" err="1" smtClean="0">
                <a:solidFill>
                  <a:schemeClr val="bg1">
                    <a:lumMod val="95000"/>
                  </a:schemeClr>
                </a:solidFill>
              </a:rPr>
              <a:t>Chorro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hu-H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80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6812" y="11798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Granada</a:t>
            </a:r>
            <a:endParaRPr lang="hu-H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45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238271" y="640017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Ronda</a:t>
            </a:r>
            <a:endParaRPr lang="hu-H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50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021962" y="6390967"/>
            <a:ext cx="75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Sevilla</a:t>
            </a:r>
            <a:endParaRPr lang="hu-H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16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317495" y="6322141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Hotel </a:t>
            </a:r>
            <a:r>
              <a:rPr lang="hu-HU" dirty="0" err="1" smtClean="0">
                <a:solidFill>
                  <a:schemeClr val="bg1">
                    <a:lumMod val="95000"/>
                  </a:schemeClr>
                </a:solidFill>
              </a:rPr>
              <a:t>Roc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bg1">
                    <a:lumMod val="95000"/>
                  </a:schemeClr>
                </a:solidFill>
              </a:rPr>
              <a:t>Marbella</a:t>
            </a:r>
            <a:r>
              <a:rPr lang="hu-HU" dirty="0" smtClean="0">
                <a:solidFill>
                  <a:schemeClr val="bg1">
                    <a:lumMod val="95000"/>
                  </a:schemeClr>
                </a:solidFill>
              </a:rPr>
              <a:t> Park****</a:t>
            </a:r>
            <a:endParaRPr lang="hu-H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5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076322" y="248959"/>
            <a:ext cx="4322817" cy="1814511"/>
          </a:xfrm>
          <a:noFill/>
        </p:spPr>
        <p:txBody>
          <a:bodyPr/>
          <a:lstStyle/>
          <a:p>
            <a:r>
              <a:rPr lang="hu-HU" sz="3600" dirty="0" smtClean="0">
                <a:solidFill>
                  <a:srgbClr val="C00000"/>
                </a:solidFill>
              </a:rPr>
              <a:t>Bemutatkozás</a:t>
            </a:r>
            <a:endParaRPr lang="hu-HU" sz="3600" dirty="0">
              <a:solidFill>
                <a:srgbClr val="C0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1090787" y="6352143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>
                    <a:lumMod val="95000"/>
                  </a:schemeClr>
                </a:solidFill>
              </a:rPr>
              <a:t>Almeria</a:t>
            </a:r>
            <a:endParaRPr lang="hu-H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81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1678" y="700437"/>
            <a:ext cx="10178322" cy="1492132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rgbClr val="C00000"/>
                </a:solidFill>
              </a:rPr>
              <a:t>+1 HÓNAP VALENCIÁBAN (NYELVISKOLA)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2319516"/>
            <a:ext cx="10178322" cy="41982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A </a:t>
            </a:r>
            <a:r>
              <a:rPr lang="hu-HU" dirty="0" err="1" smtClean="0">
                <a:solidFill>
                  <a:schemeClr val="bg1"/>
                </a:solidFill>
              </a:rPr>
              <a:t>Marbellán</a:t>
            </a:r>
            <a:r>
              <a:rPr lang="hu-HU" dirty="0" smtClean="0">
                <a:solidFill>
                  <a:schemeClr val="bg1"/>
                </a:solidFill>
              </a:rPr>
              <a:t> töltött szakmai gyakorlatom befejezése után Valenciába utaztam </a:t>
            </a:r>
            <a:r>
              <a:rPr lang="hu-HU" b="1" dirty="0" smtClean="0">
                <a:solidFill>
                  <a:schemeClr val="bg1"/>
                </a:solidFill>
              </a:rPr>
              <a:t>nyelvtanulás céljából, </a:t>
            </a:r>
            <a:r>
              <a:rPr lang="hu-HU" dirty="0" smtClean="0">
                <a:solidFill>
                  <a:schemeClr val="bg1"/>
                </a:solidFill>
              </a:rPr>
              <a:t>ahol egy hónap erejéig maradtam. </a:t>
            </a:r>
          </a:p>
          <a:p>
            <a:pPr marL="0" indent="0" algn="ctr">
              <a:buNone/>
            </a:pPr>
            <a:endParaRPr lang="hu-H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Az eddigi gyakorlataim alatt szerzett </a:t>
            </a:r>
            <a:r>
              <a:rPr lang="hu-HU" b="1" dirty="0" smtClean="0">
                <a:solidFill>
                  <a:schemeClr val="bg1"/>
                </a:solidFill>
              </a:rPr>
              <a:t>spanyol nyelvtudásomat </a:t>
            </a:r>
            <a:r>
              <a:rPr lang="hu-HU" dirty="0" smtClean="0">
                <a:solidFill>
                  <a:schemeClr val="bg1"/>
                </a:solidFill>
              </a:rPr>
              <a:t>szerettem volna tovább fejleszteni nyelviskola keretein belül, így jutottam el az egyik legismertebb valenciai nyelviskolába (</a:t>
            </a:r>
            <a:r>
              <a:rPr lang="hu-HU" b="1" dirty="0" err="1" smtClean="0">
                <a:solidFill>
                  <a:schemeClr val="bg1"/>
                </a:solidFill>
              </a:rPr>
              <a:t>Hispania</a:t>
            </a:r>
            <a:r>
              <a:rPr lang="hu-HU" b="1" dirty="0" smtClean="0">
                <a:solidFill>
                  <a:schemeClr val="bg1"/>
                </a:solidFill>
              </a:rPr>
              <a:t> </a:t>
            </a:r>
            <a:r>
              <a:rPr lang="hu-HU" b="1" dirty="0" err="1" smtClean="0">
                <a:solidFill>
                  <a:schemeClr val="bg1"/>
                </a:solidFill>
              </a:rPr>
              <a:t>Escuela</a:t>
            </a:r>
            <a:r>
              <a:rPr lang="hu-HU" b="1" dirty="0" smtClean="0">
                <a:solidFill>
                  <a:schemeClr val="bg1"/>
                </a:solidFill>
              </a:rPr>
              <a:t> </a:t>
            </a:r>
            <a:r>
              <a:rPr lang="hu-HU" b="1" dirty="0">
                <a:solidFill>
                  <a:schemeClr val="bg1"/>
                </a:solidFill>
              </a:rPr>
              <a:t>de </a:t>
            </a:r>
            <a:r>
              <a:rPr lang="hu-HU" b="1" dirty="0" err="1" smtClean="0">
                <a:solidFill>
                  <a:schemeClr val="bg1"/>
                </a:solidFill>
              </a:rPr>
              <a:t>Español</a:t>
            </a:r>
            <a:r>
              <a:rPr lang="hu-HU" dirty="0" smtClean="0">
                <a:solidFill>
                  <a:schemeClr val="bg1"/>
                </a:solidFill>
              </a:rPr>
              <a:t>). Interaktív órák, sok-sok beszélgetés segítették beszédkészségeink kialakulását.  A </a:t>
            </a:r>
            <a:r>
              <a:rPr lang="hu-HU" b="1" dirty="0" smtClean="0">
                <a:solidFill>
                  <a:schemeClr val="bg1"/>
                </a:solidFill>
              </a:rPr>
              <a:t>legemlékezetesebb nyelviskolai pillanataimat </a:t>
            </a:r>
            <a:r>
              <a:rPr lang="hu-HU" dirty="0" smtClean="0">
                <a:solidFill>
                  <a:schemeClr val="bg1"/>
                </a:solidFill>
              </a:rPr>
              <a:t>a </a:t>
            </a:r>
            <a:r>
              <a:rPr lang="hu-HU" b="1" dirty="0" smtClean="0">
                <a:solidFill>
                  <a:schemeClr val="bg1"/>
                </a:solidFill>
              </a:rPr>
              <a:t>tengerparton eltöltött rendhagyó tanítási napon </a:t>
            </a:r>
            <a:r>
              <a:rPr lang="hu-HU" dirty="0" smtClean="0">
                <a:solidFill>
                  <a:schemeClr val="bg1"/>
                </a:solidFill>
              </a:rPr>
              <a:t>szereztem, ahol különböző játékokban vett részt az iskola összes diákja. Felemelő érzés volt egy ekkora (nemzetközi) csapat része lenni, ahol különböző emberek, a legkülönfélébb országokból jöttünk össze spanyol nyelvtudásunk csiszolása végett.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81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308259" y="6400800"/>
            <a:ext cx="386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Museo</a:t>
            </a:r>
            <a:r>
              <a:rPr lang="hu-HU" dirty="0" smtClean="0">
                <a:solidFill>
                  <a:schemeClr val="bg1"/>
                </a:solidFill>
              </a:rPr>
              <a:t> de las </a:t>
            </a:r>
            <a:r>
              <a:rPr lang="hu-HU" dirty="0" err="1" smtClean="0">
                <a:solidFill>
                  <a:schemeClr val="bg1"/>
                </a:solidFill>
              </a:rPr>
              <a:t>Ciencias</a:t>
            </a:r>
            <a:r>
              <a:rPr lang="hu-HU" dirty="0" smtClean="0">
                <a:solidFill>
                  <a:schemeClr val="bg1"/>
                </a:solidFill>
              </a:rPr>
              <a:t> Principe, Valencia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8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438967" y="6410634"/>
            <a:ext cx="265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Plaza de la  </a:t>
            </a:r>
            <a:r>
              <a:rPr lang="hu-HU" dirty="0" err="1" smtClean="0">
                <a:solidFill>
                  <a:schemeClr val="bg1"/>
                </a:solidFill>
              </a:rPr>
              <a:t>Virgen</a:t>
            </a:r>
            <a:r>
              <a:rPr lang="hu-HU" dirty="0" smtClean="0">
                <a:solidFill>
                  <a:schemeClr val="bg1"/>
                </a:solidFill>
              </a:rPr>
              <a:t>, Valencia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91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1678" y="499343"/>
            <a:ext cx="10178322" cy="1492132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rgbClr val="C00000"/>
                </a:solidFill>
              </a:rPr>
              <a:t>Miért </a:t>
            </a:r>
            <a:r>
              <a:rPr lang="hu-HU" dirty="0" err="1" smtClean="0">
                <a:solidFill>
                  <a:srgbClr val="C00000"/>
                </a:solidFill>
              </a:rPr>
              <a:t>mENNÉL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SpanyolországBA</a:t>
            </a:r>
            <a:r>
              <a:rPr lang="hu-HU" dirty="0" smtClean="0">
                <a:solidFill>
                  <a:srgbClr val="C00000"/>
                </a:solidFill>
              </a:rPr>
              <a:t>?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2246" y="1442705"/>
            <a:ext cx="10455964" cy="49192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HA úgy döntesz, Spanyolországban töltenéd szakmai gyakorlatodat, 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bg1"/>
                </a:solidFill>
              </a:rPr>
              <a:t>elárulom Neked, hogy életed legjobb döntése lesz:</a:t>
            </a:r>
          </a:p>
          <a:p>
            <a:pPr marL="0" indent="0">
              <a:buNone/>
            </a:pPr>
            <a:r>
              <a:rPr lang="hu-HU" sz="3200" b="1" dirty="0" smtClean="0">
                <a:solidFill>
                  <a:schemeClr val="bg1"/>
                </a:solidFill>
              </a:rPr>
              <a:t>Miért? </a:t>
            </a:r>
          </a:p>
          <a:p>
            <a:pPr marL="0" indent="0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Többek között: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hu-HU" dirty="0" smtClean="0">
                <a:solidFill>
                  <a:schemeClr val="bg1"/>
                </a:solidFill>
              </a:rPr>
              <a:t>Kedves, barátságos, nyitott (helyi) emberekkel fogsz találkozni mindenfelé 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hu-HU" dirty="0" smtClean="0">
                <a:solidFill>
                  <a:schemeClr val="bg1"/>
                </a:solidFill>
              </a:rPr>
              <a:t>Spanyol nyelv szerelmese vagy, akkor még inkább az leszel! </a:t>
            </a:r>
            <a:r>
              <a:rPr lang="hu-HU" dirty="0" smtClean="0">
                <a:solidFill>
                  <a:schemeClr val="bg1"/>
                </a:solidFill>
                <a:sym typeface="Wingdings" panose="05000000000000000000" pitchFamily="2" charset="2"/>
              </a:rPr>
              <a:t> </a:t>
            </a:r>
            <a:endParaRPr lang="hu-HU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hu-HU" dirty="0">
                <a:solidFill>
                  <a:schemeClr val="bg1"/>
                </a:solidFill>
              </a:rPr>
              <a:t>F</a:t>
            </a:r>
            <a:r>
              <a:rPr lang="hu-HU" dirty="0" smtClean="0">
                <a:solidFill>
                  <a:schemeClr val="bg1"/>
                </a:solidFill>
              </a:rPr>
              <a:t>ejlett, korszerű úthálózattal rendelkezik Spanyolhon, amelyet utazásaid során tapasztalni is fogsz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hu-HU" dirty="0" smtClean="0">
                <a:solidFill>
                  <a:schemeClr val="bg1"/>
                </a:solidFill>
              </a:rPr>
              <a:t>Kipróbálhatod az igazi ízletes spanyol ételeket, mint például a sokat emlegetett </a:t>
            </a:r>
            <a:r>
              <a:rPr lang="hu-HU" dirty="0" err="1" smtClean="0">
                <a:solidFill>
                  <a:schemeClr val="bg1"/>
                </a:solidFill>
              </a:rPr>
              <a:t>paella</a:t>
            </a:r>
            <a:r>
              <a:rPr lang="hu-HU" dirty="0" smtClean="0">
                <a:solidFill>
                  <a:schemeClr val="bg1"/>
                </a:solidFill>
              </a:rPr>
              <a:t> vagy a </a:t>
            </a:r>
            <a:r>
              <a:rPr lang="hu-HU" dirty="0" err="1" smtClean="0">
                <a:solidFill>
                  <a:schemeClr val="bg1"/>
                </a:solidFill>
              </a:rPr>
              <a:t>gazpacho</a:t>
            </a:r>
            <a:endParaRPr lang="hu-HU" dirty="0" smtClean="0">
              <a:solidFill>
                <a:schemeClr val="bg1"/>
              </a:solidFill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hu-HU" dirty="0" smtClean="0">
                <a:solidFill>
                  <a:schemeClr val="bg1"/>
                </a:solidFill>
              </a:rPr>
              <a:t>Átélheted a „spanyol életérzést” gazdag kultúrájuk megismerésén, megtapasztalásán keresztül</a:t>
            </a:r>
          </a:p>
          <a:p>
            <a:pPr marL="0" indent="0"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…ÉS még rengeteg egyéb érvet tudnék felsorolni Spanyolország mellett, de</a:t>
            </a:r>
          </a:p>
          <a:p>
            <a:pPr marL="0" indent="0"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AKI NEM HISZI JÁRJON UTÁNA… </a:t>
            </a:r>
            <a:r>
              <a:rPr lang="hu-HU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hu-H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 smtClean="0"/>
          </a:p>
        </p:txBody>
      </p:sp>
      <p:sp>
        <p:nvSpPr>
          <p:cNvPr id="4" name="Téglalap 3"/>
          <p:cNvSpPr/>
          <p:nvPr/>
        </p:nvSpPr>
        <p:spPr>
          <a:xfrm>
            <a:off x="5729629" y="1511531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u-HU" sz="1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„Spanyolhon. Tarka </a:t>
            </a:r>
            <a:r>
              <a:rPr lang="hu-HU" sz="1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hímü</a:t>
            </a:r>
            <a:r>
              <a:rPr lang="hu-HU" sz="1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rét.</a:t>
            </a:r>
            <a:r>
              <a:rPr lang="hu-HU" sz="1600" b="1" i="1" dirty="0" smtClean="0">
                <a:solidFill>
                  <a:schemeClr val="bg1"/>
                </a:solidFill>
              </a:rPr>
              <a:t/>
            </a:r>
            <a:br>
              <a:rPr lang="hu-HU" sz="1600" b="1" i="1" dirty="0" smtClean="0">
                <a:solidFill>
                  <a:schemeClr val="bg1"/>
                </a:solidFill>
              </a:rPr>
            </a:br>
            <a:r>
              <a:rPr lang="hu-HU" sz="1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Tört árnyat </a:t>
            </a:r>
            <a:r>
              <a:rPr lang="hu-HU" sz="1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nyujt</a:t>
            </a:r>
            <a:r>
              <a:rPr lang="hu-HU" sz="1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hu-HU" sz="1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minarét</a:t>
            </a:r>
            <a:r>
              <a:rPr lang="hu-HU" sz="1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lang="hu-HU" sz="1600" b="1" i="1" dirty="0" smtClean="0">
                <a:solidFill>
                  <a:schemeClr val="bg1"/>
                </a:solidFill>
              </a:rPr>
              <a:t/>
            </a:r>
            <a:br>
              <a:rPr lang="hu-HU" sz="1600" b="1" i="1" dirty="0" smtClean="0">
                <a:solidFill>
                  <a:schemeClr val="bg1"/>
                </a:solidFill>
              </a:rPr>
            </a:br>
            <a:r>
              <a:rPr lang="hu-HU" sz="1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Bus</a:t>
            </a:r>
            <a:r>
              <a:rPr lang="hu-HU" sz="1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donna barna balkonon</a:t>
            </a:r>
            <a:r>
              <a:rPr lang="hu-HU" sz="1600" b="1" i="1" dirty="0" smtClean="0">
                <a:solidFill>
                  <a:schemeClr val="bg1"/>
                </a:solidFill>
              </a:rPr>
              <a:t/>
            </a:r>
            <a:br>
              <a:rPr lang="hu-HU" sz="1600" b="1" i="1" dirty="0" smtClean="0">
                <a:solidFill>
                  <a:schemeClr val="bg1"/>
                </a:solidFill>
              </a:rPr>
            </a:br>
            <a:r>
              <a:rPr lang="hu-HU" sz="1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mereng a </a:t>
            </a:r>
            <a:r>
              <a:rPr lang="hu-HU" sz="1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bibor</a:t>
            </a:r>
            <a:r>
              <a:rPr lang="hu-HU" sz="1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alkonyon.” </a:t>
            </a:r>
            <a:endParaRPr lang="hu-HU" sz="1600" b="1" i="1" dirty="0" smtClean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algn="r"/>
            <a:r>
              <a:rPr lang="hu-HU" sz="1600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hu-HU" sz="1600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Babits Mihály: </a:t>
            </a:r>
            <a:endParaRPr lang="hu-HU" sz="1600" b="1" i="0" dirty="0" smtClean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algn="r"/>
            <a:r>
              <a:rPr lang="hu-HU" sz="1600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Messze…</a:t>
            </a:r>
            <a:r>
              <a:rPr lang="hu-HU" sz="1600" b="1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Messze</a:t>
            </a:r>
            <a:r>
              <a:rPr lang="hu-HU" sz="1600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…) </a:t>
            </a:r>
            <a:endParaRPr lang="hu-HU" sz="1600" b="1" i="0" dirty="0" smtClean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algn="r"/>
            <a:r>
              <a:rPr lang="hu-HU" sz="1600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(Részlet)</a:t>
            </a:r>
            <a:endParaRPr lang="hu-HU" sz="1600" b="1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1075801" y="6421489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Almeria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94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8" name="Picture 28" descr="Képtalálat a következőre: „spain png”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831">
            <a:off x="5044764" y="1441417"/>
            <a:ext cx="2341002" cy="370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56056" y="1663966"/>
            <a:ext cx="10318418" cy="4394988"/>
          </a:xfrm>
        </p:spPr>
        <p:txBody>
          <a:bodyPr/>
          <a:lstStyle/>
          <a:p>
            <a:r>
              <a:rPr lang="hu-HU" sz="4400" dirty="0" smtClean="0">
                <a:solidFill>
                  <a:srgbClr val="C00000"/>
                </a:solidFill>
              </a:rPr>
              <a:t>Vágj Bele</a:t>
            </a:r>
            <a:br>
              <a:rPr lang="hu-HU" sz="4400" dirty="0" smtClean="0">
                <a:solidFill>
                  <a:srgbClr val="C00000"/>
                </a:solidFill>
              </a:rPr>
            </a:br>
            <a:r>
              <a:rPr lang="hu-HU" sz="4400" dirty="0" smtClean="0">
                <a:solidFill>
                  <a:srgbClr val="C00000"/>
                </a:solidFill>
              </a:rPr>
              <a:t>MÉG </a:t>
            </a:r>
            <a:r>
              <a:rPr lang="hu-HU" sz="4400" dirty="0" smtClean="0">
                <a:solidFill>
                  <a:schemeClr val="tx1"/>
                </a:solidFill>
              </a:rPr>
              <a:t>MA</a:t>
            </a:r>
            <a:r>
              <a:rPr lang="hu-HU" sz="4400" dirty="0" smtClean="0"/>
              <a:t>! </a:t>
            </a:r>
            <a:r>
              <a:rPr lang="hu-HU" sz="4000" dirty="0" smtClean="0"/>
              <a:t/>
            </a:r>
            <a:br>
              <a:rPr lang="hu-HU" sz="4000" dirty="0" smtClean="0"/>
            </a:br>
            <a:r>
              <a:rPr lang="hu-HU" sz="4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r>
              <a:rPr lang="hu-HU" sz="4800" dirty="0" smtClean="0"/>
              <a:t/>
            </a:r>
            <a:br>
              <a:rPr lang="hu-HU" sz="4800" dirty="0" smtClean="0"/>
            </a:br>
            <a:endParaRPr lang="hu-HU" sz="4800" dirty="0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532060" y="3325313"/>
            <a:ext cx="5700386" cy="2021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4800" dirty="0"/>
          </a:p>
        </p:txBody>
      </p:sp>
      <p:pic>
        <p:nvPicPr>
          <p:cNvPr id="5124" name="Picture 4" descr="Képtalálat a következőre: „vamos a Espana!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90" y="4175117"/>
            <a:ext cx="357187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Képtalálat a következőre: „Adiós png”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898">
            <a:off x="9330009" y="2101702"/>
            <a:ext cx="2125446" cy="212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Képtalálat a következőre: „Muchas gracias png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295" y="-40060"/>
            <a:ext cx="2186818" cy="218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914882" y="6393233"/>
            <a:ext cx="1044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Készítette: </a:t>
            </a:r>
            <a:r>
              <a:rPr lang="hu-HU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Drevenka</a:t>
            </a:r>
            <a:r>
              <a:rPr lang="hu-HU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 Alexandra     </a:t>
            </a:r>
            <a:r>
              <a:rPr lang="hu-HU" dirty="0" smtClean="0">
                <a:solidFill>
                  <a:srgbClr val="C00000"/>
                </a:solidFill>
                <a:latin typeface="Franklin Gothic Demi Cond" panose="020B0706030402020204" pitchFamily="34" charset="0"/>
              </a:rPr>
              <a:t>	Kérdés esetén írj nekem bátran!                     E-mail: </a:t>
            </a:r>
            <a:r>
              <a:rPr lang="hu-HU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adrevenka</a:t>
            </a:r>
            <a:r>
              <a:rPr lang="hu-HU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@</a:t>
            </a:r>
            <a:r>
              <a:rPr lang="hu-HU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Franklin Gothic Demi Cond" panose="020B0706030402020204" pitchFamily="34" charset="0"/>
              </a:rPr>
              <a:t>gmail.com</a:t>
            </a:r>
            <a:endParaRPr lang="hu-HU" dirty="0">
              <a:solidFill>
                <a:schemeClr val="accent1">
                  <a:lumMod val="40000"/>
                  <a:lumOff val="60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5140" name="Picture 20" descr="Képtalálat a következőre: „gracias por su atencion png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7922">
            <a:off x="922932" y="1370379"/>
            <a:ext cx="2871832" cy="86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Képtalálat a következőre: „spain symbol png”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758">
            <a:off x="1903882" y="3234625"/>
            <a:ext cx="2853972" cy="227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544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solidFill>
                  <a:srgbClr val="C00000"/>
                </a:solidFill>
              </a:rPr>
              <a:t>KEDVES HALLGATÓTÁRSAIM!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1426163"/>
            <a:ext cx="10465401" cy="54318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Annak érdekében, hogy a bemutatóm személyes részvétel hiányában ne legyen teljesen személytelen, először is engedjétek meg, hogy bemutatkozzam:</a:t>
            </a:r>
          </a:p>
          <a:p>
            <a:pPr marL="0" indent="0" algn="ctr">
              <a:buNone/>
            </a:pPr>
            <a:endParaRPr lang="hu-HU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2400" b="1" smtClean="0">
                <a:solidFill>
                  <a:schemeClr val="bg1"/>
                </a:solidFill>
              </a:rPr>
              <a:t>DREVENKA ALEXANDRA </a:t>
            </a:r>
            <a:r>
              <a:rPr lang="hu-HU" sz="2400" smtClean="0">
                <a:solidFill>
                  <a:schemeClr val="bg1"/>
                </a:solidFill>
              </a:rPr>
              <a:t>vagyok</a:t>
            </a:r>
            <a:r>
              <a:rPr lang="hu-HU" sz="2400" b="1" smtClean="0">
                <a:solidFill>
                  <a:schemeClr val="bg1"/>
                </a:solidFill>
              </a:rPr>
              <a:t> </a:t>
            </a:r>
            <a:endParaRPr lang="hu-HU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a Széchenyi István Egyetem </a:t>
            </a:r>
            <a:r>
              <a:rPr lang="hu-HU" sz="2400" b="1" dirty="0" smtClean="0">
                <a:solidFill>
                  <a:schemeClr val="bg1"/>
                </a:solidFill>
              </a:rPr>
              <a:t>Turizmus-vendéglátás</a:t>
            </a:r>
            <a:r>
              <a:rPr lang="hu-HU" sz="2400" dirty="0" smtClean="0">
                <a:solidFill>
                  <a:schemeClr val="bg1"/>
                </a:solidFill>
              </a:rPr>
              <a:t> szakos hallgatójaként, </a:t>
            </a:r>
            <a:r>
              <a:rPr lang="hu-HU" sz="2400" b="1" dirty="0" smtClean="0">
                <a:solidFill>
                  <a:schemeClr val="bg1"/>
                </a:solidFill>
              </a:rPr>
              <a:t>szakmai gyakorlatot </a:t>
            </a:r>
            <a:r>
              <a:rPr lang="hu-HU" sz="2400" dirty="0" smtClean="0">
                <a:solidFill>
                  <a:schemeClr val="bg1"/>
                </a:solidFill>
              </a:rPr>
              <a:t>teljesíthettem </a:t>
            </a:r>
            <a:r>
              <a:rPr lang="hu-HU" sz="2400" b="1" dirty="0" smtClean="0">
                <a:solidFill>
                  <a:schemeClr val="bg1"/>
                </a:solidFill>
              </a:rPr>
              <a:t>Spanyolországban</a:t>
            </a:r>
            <a:r>
              <a:rPr lang="hu-HU" sz="2400" dirty="0" smtClean="0">
                <a:solidFill>
                  <a:schemeClr val="bg1"/>
                </a:solidFill>
              </a:rPr>
              <a:t> két alkalommal az </a:t>
            </a:r>
            <a:r>
              <a:rPr lang="hu-HU" sz="2400" b="1" dirty="0" smtClean="0">
                <a:solidFill>
                  <a:schemeClr val="bg1"/>
                </a:solidFill>
              </a:rPr>
              <a:t>Erasmus+ mobilitási támogatásoknak </a:t>
            </a:r>
            <a:r>
              <a:rPr lang="hu-HU" sz="2400" dirty="0" smtClean="0">
                <a:solidFill>
                  <a:schemeClr val="bg1"/>
                </a:solidFill>
              </a:rPr>
              <a:t>köszönhetően.</a:t>
            </a:r>
          </a:p>
          <a:p>
            <a:pPr marL="0" indent="0" algn="ctr">
              <a:buNone/>
            </a:pPr>
            <a:endParaRPr lang="hu-HU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2400" dirty="0" smtClean="0">
                <a:solidFill>
                  <a:schemeClr val="bg1"/>
                </a:solidFill>
              </a:rPr>
              <a:t>Engedjétek meg, hogy megosszak Veletek néhány számomra kedves élményt, tapasztalatot képek formájában a Spanyolországban töltött időszakaimból!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42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571276" y="2413591"/>
            <a:ext cx="5332910" cy="1569962"/>
          </a:xfrm>
        </p:spPr>
        <p:txBody>
          <a:bodyPr/>
          <a:lstStyle/>
          <a:p>
            <a:r>
              <a:rPr lang="hu-HU" sz="5400" dirty="0" smtClean="0">
                <a:solidFill>
                  <a:srgbClr val="C00000"/>
                </a:solidFill>
              </a:rPr>
              <a:t>1.</a:t>
            </a:r>
            <a:br>
              <a:rPr lang="hu-HU" sz="5400" dirty="0" smtClean="0">
                <a:solidFill>
                  <a:srgbClr val="C00000"/>
                </a:solidFill>
              </a:rPr>
            </a:br>
            <a:r>
              <a:rPr lang="hu-HU" sz="5400" dirty="0" smtClean="0">
                <a:solidFill>
                  <a:srgbClr val="C00000"/>
                </a:solidFill>
              </a:rPr>
              <a:t>LANZAROTE</a:t>
            </a:r>
            <a:endParaRPr lang="hu-HU" sz="5400" dirty="0">
              <a:solidFill>
                <a:srgbClr val="C0000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215044" y="4065335"/>
            <a:ext cx="8045373" cy="742279"/>
          </a:xfrm>
        </p:spPr>
        <p:txBody>
          <a:bodyPr/>
          <a:lstStyle/>
          <a:p>
            <a:r>
              <a:rPr lang="hu-HU" dirty="0"/>
              <a:t>(</a:t>
            </a:r>
            <a:r>
              <a:rPr lang="hu-HU" dirty="0" smtClean="0"/>
              <a:t>KANÁRI-SZIGETEK)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186219" y="6341806"/>
            <a:ext cx="1667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Playa</a:t>
            </a:r>
            <a:r>
              <a:rPr lang="hu-HU" dirty="0" smtClean="0">
                <a:solidFill>
                  <a:schemeClr val="bg1"/>
                </a:solidFill>
              </a:rPr>
              <a:t> de </a:t>
            </a:r>
            <a:r>
              <a:rPr lang="hu-HU" dirty="0" err="1" smtClean="0">
                <a:solidFill>
                  <a:schemeClr val="bg1"/>
                </a:solidFill>
              </a:rPr>
              <a:t>Famara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64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1678" y="183602"/>
            <a:ext cx="10178322" cy="1492132"/>
          </a:xfrm>
          <a:noFill/>
        </p:spPr>
        <p:txBody>
          <a:bodyPr>
            <a:noAutofit/>
          </a:bodyPr>
          <a:lstStyle/>
          <a:p>
            <a:pPr algn="ctr"/>
            <a:r>
              <a:rPr lang="hu-HU" sz="4000" dirty="0" smtClean="0">
                <a:solidFill>
                  <a:srgbClr val="C00000"/>
                </a:solidFill>
              </a:rPr>
              <a:t>MIKOR? </a:t>
            </a:r>
            <a:br>
              <a:rPr lang="hu-HU" sz="4000" dirty="0" smtClean="0">
                <a:solidFill>
                  <a:srgbClr val="C00000"/>
                </a:solidFill>
              </a:rPr>
            </a:br>
            <a:r>
              <a:rPr lang="hu-HU" sz="4000" dirty="0" smtClean="0">
                <a:solidFill>
                  <a:srgbClr val="C00000"/>
                </a:solidFill>
              </a:rPr>
              <a:t>2015. augusztus - DECEMBER</a:t>
            </a:r>
            <a:endParaRPr lang="hu-HU" sz="4000" dirty="0">
              <a:solidFill>
                <a:srgbClr val="C0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1678" y="1488558"/>
            <a:ext cx="10178322" cy="506109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u-HU" b="1" dirty="0" smtClean="0">
                <a:solidFill>
                  <a:schemeClr val="bg1"/>
                </a:solidFill>
              </a:rPr>
              <a:t>Öt hónapos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</a:rPr>
              <a:t>kötelező szakmai gyakorlatomat a Spanyolországhoz tartozó </a:t>
            </a:r>
            <a:r>
              <a:rPr lang="hu-HU" b="1" dirty="0" err="1" smtClean="0">
                <a:solidFill>
                  <a:schemeClr val="bg1"/>
                </a:solidFill>
              </a:rPr>
              <a:t>Lanzarote</a:t>
            </a:r>
            <a:r>
              <a:rPr lang="hu-HU" b="1" dirty="0" smtClean="0">
                <a:solidFill>
                  <a:schemeClr val="bg1"/>
                </a:solidFill>
              </a:rPr>
              <a:t> szigetén </a:t>
            </a:r>
            <a:r>
              <a:rPr lang="hu-HU" dirty="0" smtClean="0">
                <a:solidFill>
                  <a:schemeClr val="bg1"/>
                </a:solidFill>
              </a:rPr>
              <a:t>tölthettem a Hoteles </a:t>
            </a:r>
            <a:r>
              <a:rPr lang="hu-HU" dirty="0" err="1" smtClean="0">
                <a:solidFill>
                  <a:schemeClr val="bg1"/>
                </a:solidFill>
              </a:rPr>
              <a:t>Lopez</a:t>
            </a:r>
            <a:r>
              <a:rPr lang="hu-HU" dirty="0" smtClean="0">
                <a:solidFill>
                  <a:schemeClr val="bg1"/>
                </a:solidFill>
              </a:rPr>
              <a:t> spanyol szállodalánc egyik </a:t>
            </a:r>
            <a:r>
              <a:rPr lang="hu-HU" b="1" dirty="0" smtClean="0">
                <a:solidFill>
                  <a:schemeClr val="bg1"/>
                </a:solidFill>
              </a:rPr>
              <a:t>4 csillagos szállodájában </a:t>
            </a:r>
            <a:r>
              <a:rPr lang="hu-HU" dirty="0" smtClean="0">
                <a:solidFill>
                  <a:schemeClr val="bg1"/>
                </a:solidFill>
              </a:rPr>
              <a:t>a sziget egyik legjelentősebb üdülőterületén, </a:t>
            </a:r>
            <a:r>
              <a:rPr lang="hu-HU" b="1" dirty="0" err="1" smtClean="0">
                <a:solidFill>
                  <a:schemeClr val="bg1"/>
                </a:solidFill>
              </a:rPr>
              <a:t>Playa</a:t>
            </a:r>
            <a:r>
              <a:rPr lang="hu-HU" b="1" dirty="0" smtClean="0">
                <a:solidFill>
                  <a:schemeClr val="bg1"/>
                </a:solidFill>
              </a:rPr>
              <a:t> </a:t>
            </a:r>
            <a:r>
              <a:rPr lang="hu-HU" b="1" dirty="0" err="1" smtClean="0">
                <a:solidFill>
                  <a:schemeClr val="bg1"/>
                </a:solidFill>
              </a:rPr>
              <a:t>Blancán</a:t>
            </a:r>
            <a:r>
              <a:rPr lang="hu-HU" dirty="0">
                <a:solidFill>
                  <a:schemeClr val="bg1"/>
                </a:solidFill>
              </a:rPr>
              <a:t>.</a:t>
            </a:r>
            <a:r>
              <a:rPr lang="hu-HU" dirty="0" smtClean="0">
                <a:solidFill>
                  <a:schemeClr val="bg1"/>
                </a:solidFill>
              </a:rPr>
              <a:t>  Gyakorlatom alatt főként a szálloda éttermi és konyhai részlegén szereztem gyakorlatot több különböző munkakörben.  </a:t>
            </a:r>
          </a:p>
          <a:p>
            <a:endParaRPr lang="hu-H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2600" b="1" dirty="0" smtClean="0">
                <a:solidFill>
                  <a:schemeClr val="bg1"/>
                </a:solidFill>
              </a:rPr>
              <a:t>Milyen a sziget?</a:t>
            </a:r>
          </a:p>
          <a:p>
            <a:pPr marL="0" indent="0" algn="ctr">
              <a:buNone/>
            </a:pPr>
            <a:r>
              <a:rPr lang="hu-HU" dirty="0" err="1">
                <a:solidFill>
                  <a:schemeClr val="bg1"/>
                </a:solidFill>
              </a:rPr>
              <a:t>Lanzarote</a:t>
            </a:r>
            <a:r>
              <a:rPr lang="hu-HU" dirty="0">
                <a:solidFill>
                  <a:schemeClr val="bg1"/>
                </a:solidFill>
              </a:rPr>
              <a:t> szigetéről elmondható, hogy kisméretű sziget lévén, rövid idő alatt autóval könnyen körbejárható. Mérete ellenére nagyon </a:t>
            </a:r>
            <a:r>
              <a:rPr lang="hu-HU" b="1" dirty="0">
                <a:solidFill>
                  <a:schemeClr val="bg1"/>
                </a:solidFill>
              </a:rPr>
              <a:t>sok látnivalót, érdekesség</a:t>
            </a:r>
            <a:r>
              <a:rPr lang="hu-HU" dirty="0">
                <a:solidFill>
                  <a:schemeClr val="bg1"/>
                </a:solidFill>
              </a:rPr>
              <a:t>et</a:t>
            </a:r>
            <a:r>
              <a:rPr lang="hu-HU" b="1" dirty="0">
                <a:solidFill>
                  <a:schemeClr val="bg1"/>
                </a:solidFill>
              </a:rPr>
              <a:t> </a:t>
            </a:r>
            <a:r>
              <a:rPr lang="hu-HU" dirty="0">
                <a:solidFill>
                  <a:schemeClr val="bg1"/>
                </a:solidFill>
              </a:rPr>
              <a:t>rejt </a:t>
            </a:r>
            <a:r>
              <a:rPr lang="hu-HU" dirty="0" smtClean="0">
                <a:solidFill>
                  <a:schemeClr val="bg1"/>
                </a:solidFill>
              </a:rPr>
              <a:t>magában. Természeti és kulturális látványosságokból, eseményekből, sportlehetőségekből is számos lehetőség áll rendelkezésre.</a:t>
            </a:r>
            <a:endParaRPr lang="hu-HU" sz="26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A sziget jelképét jelentő – </a:t>
            </a:r>
            <a:r>
              <a:rPr lang="hu-HU" dirty="0" err="1" smtClean="0">
                <a:solidFill>
                  <a:schemeClr val="bg1"/>
                </a:solidFill>
              </a:rPr>
              <a:t>Parque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b="1" dirty="0" smtClean="0">
                <a:solidFill>
                  <a:schemeClr val="bg1"/>
                </a:solidFill>
              </a:rPr>
              <a:t>National de </a:t>
            </a:r>
            <a:r>
              <a:rPr lang="hu-HU" b="1" dirty="0" err="1" smtClean="0">
                <a:solidFill>
                  <a:schemeClr val="bg1"/>
                </a:solidFill>
              </a:rPr>
              <a:t>Timanfaya</a:t>
            </a:r>
            <a:r>
              <a:rPr lang="hu-HU" b="1" dirty="0" smtClean="0">
                <a:solidFill>
                  <a:schemeClr val="bg1"/>
                </a:solidFill>
              </a:rPr>
              <a:t> </a:t>
            </a:r>
            <a:r>
              <a:rPr lang="hu-HU" dirty="0" smtClean="0">
                <a:solidFill>
                  <a:schemeClr val="bg1"/>
                </a:solidFill>
              </a:rPr>
              <a:t>– nemzeti parkot erősen ajánlom felkeresni, a vulkánok között járva egy teljesen más világ tárul az odalátogató elé. </a:t>
            </a:r>
          </a:p>
          <a:p>
            <a:pPr marL="0" indent="0" algn="ctr">
              <a:buNone/>
            </a:pPr>
            <a:endParaRPr lang="hu-H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Most pedig beszéljenek a képek!</a:t>
            </a:r>
          </a:p>
          <a:p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Picture 30" descr="Képtalálat a következőre: „erasmus espana png”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29" y="230768"/>
            <a:ext cx="2014192" cy="102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798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0296609" y="6360849"/>
            <a:ext cx="189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>
                    <a:lumMod val="85000"/>
                  </a:schemeClr>
                </a:solidFill>
              </a:rPr>
              <a:t>Playa</a:t>
            </a:r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hu-HU" dirty="0" err="1" smtClean="0">
                <a:solidFill>
                  <a:schemeClr val="bg1">
                    <a:lumMod val="85000"/>
                  </a:schemeClr>
                </a:solidFill>
              </a:rPr>
              <a:t>Papagayo</a:t>
            </a:r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hu-HU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46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451691" y="6371304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>
                    <a:lumMod val="85000"/>
                  </a:schemeClr>
                </a:solidFill>
              </a:rPr>
              <a:t>Mirador</a:t>
            </a:r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 del Rio</a:t>
            </a:r>
            <a:endParaRPr lang="hu-HU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5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134168" y="6410633"/>
            <a:ext cx="2974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Marina Rubicon (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Playa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Blanca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23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923638" y="6361471"/>
            <a:ext cx="94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75000"/>
                  </a:schemeClr>
                </a:solidFill>
              </a:rPr>
              <a:t>El </a:t>
            </a:r>
            <a:r>
              <a:rPr lang="hu-HU" dirty="0" err="1" smtClean="0">
                <a:solidFill>
                  <a:schemeClr val="bg1">
                    <a:lumMod val="75000"/>
                  </a:schemeClr>
                </a:solidFill>
              </a:rPr>
              <a:t>Golfo</a:t>
            </a:r>
            <a:endParaRPr lang="hu-H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36459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TM10001106[[fn=Jelvény]]</Template>
  <TotalTime>441</TotalTime>
  <Words>639</Words>
  <Application>Microsoft Office PowerPoint</Application>
  <PresentationFormat>Szélesvásznú</PresentationFormat>
  <Paragraphs>71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1" baseType="lpstr">
      <vt:lpstr>Arial</vt:lpstr>
      <vt:lpstr>Franklin Gothic Demi Cond</vt:lpstr>
      <vt:lpstr>Gill Sans MT</vt:lpstr>
      <vt:lpstr>Impact</vt:lpstr>
      <vt:lpstr>Times New Roman</vt:lpstr>
      <vt:lpstr>Wingdings</vt:lpstr>
      <vt:lpstr>Badge</vt:lpstr>
      <vt:lpstr>SPANYOLORSZÁG</vt:lpstr>
      <vt:lpstr>Bemutatkozás</vt:lpstr>
      <vt:lpstr>KEDVES HALLGATÓTÁRSAIM!</vt:lpstr>
      <vt:lpstr>1. LANZAROTE</vt:lpstr>
      <vt:lpstr>MIKOR?  2015. augusztus - DECEMBER</vt:lpstr>
      <vt:lpstr>PowerPoint bemutató</vt:lpstr>
      <vt:lpstr>PowerPoint bemutató</vt:lpstr>
      <vt:lpstr>PowerPoint bemutató</vt:lpstr>
      <vt:lpstr>PowerPoint bemutató</vt:lpstr>
      <vt:lpstr>PowerPoint bemutató</vt:lpstr>
      <vt:lpstr>2.  Marbella</vt:lpstr>
      <vt:lpstr>Mikor?  2017.MÁRCIUS-JÚLIUS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+1 HÓNAP VALENCIÁBAN (NYELVISKOLA)</vt:lpstr>
      <vt:lpstr>PowerPoint bemutató</vt:lpstr>
      <vt:lpstr>PowerPoint bemutató</vt:lpstr>
      <vt:lpstr>Miért mENNÉL SpanyolországBA?</vt:lpstr>
      <vt:lpstr>Vágj Bele MÉG MA!  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SPANYOLORSZÁG</dc:title>
  <dc:creator>Alexandra</dc:creator>
  <cp:lastModifiedBy>Alexandra</cp:lastModifiedBy>
  <cp:revision>53</cp:revision>
  <dcterms:created xsi:type="dcterms:W3CDTF">2018-01-24T13:39:26Z</dcterms:created>
  <dcterms:modified xsi:type="dcterms:W3CDTF">2018-01-24T21:32:12Z</dcterms:modified>
  <cp:contentStatus>Végleges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